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4" r:id="rId5"/>
    <p:sldMasterId id="2147483746" r:id="rId6"/>
    <p:sldMasterId id="2147483758" r:id="rId7"/>
    <p:sldMasterId id="2147483770" r:id="rId8"/>
    <p:sldMasterId id="2147483685" r:id="rId9"/>
    <p:sldMasterId id="2147483697" r:id="rId10"/>
    <p:sldMasterId id="2147483722" r:id="rId11"/>
  </p:sldMasterIdLst>
  <p:notesMasterIdLst>
    <p:notesMasterId r:id="rId36"/>
  </p:notesMasterIdLst>
  <p:sldIdLst>
    <p:sldId id="260" r:id="rId12"/>
    <p:sldId id="269" r:id="rId13"/>
    <p:sldId id="270" r:id="rId14"/>
    <p:sldId id="406" r:id="rId15"/>
    <p:sldId id="404" r:id="rId16"/>
    <p:sldId id="446" r:id="rId17"/>
    <p:sldId id="438" r:id="rId18"/>
    <p:sldId id="439" r:id="rId19"/>
    <p:sldId id="440" r:id="rId20"/>
    <p:sldId id="443" r:id="rId21"/>
    <p:sldId id="444" r:id="rId22"/>
    <p:sldId id="257" r:id="rId23"/>
    <p:sldId id="414" r:id="rId24"/>
    <p:sldId id="442" r:id="rId25"/>
    <p:sldId id="415" r:id="rId26"/>
    <p:sldId id="400" r:id="rId27"/>
    <p:sldId id="432" r:id="rId28"/>
    <p:sldId id="445" r:id="rId29"/>
    <p:sldId id="433" r:id="rId30"/>
    <p:sldId id="434" r:id="rId31"/>
    <p:sldId id="435" r:id="rId32"/>
    <p:sldId id="396" r:id="rId33"/>
    <p:sldId id="441" r:id="rId34"/>
    <p:sldId id="2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C3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1AE0F-7B83-49EF-8910-D0D8E282026F}" v="274" dt="2025-09-29T04:59:46.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75356" autoAdjust="0"/>
  </p:normalViewPr>
  <p:slideViewPr>
    <p:cSldViewPr snapToGrid="0">
      <p:cViewPr>
        <p:scale>
          <a:sx n="66" d="100"/>
          <a:sy n="66" d="100"/>
        </p:scale>
        <p:origin x="8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latin typeface="Avenir Book" panose="02000503020000020003"/>
              </a:rPr>
              <a:t>Primary Outcome: Initiation or</a:t>
            </a:r>
            <a:r>
              <a:rPr lang="en-US" sz="2000" baseline="0" dirty="0">
                <a:latin typeface="Avenir Book" panose="02000503020000020003"/>
              </a:rPr>
              <a:t> Intensification of GDMT</a:t>
            </a:r>
            <a:endParaRPr lang="en-US" sz="2000" dirty="0">
              <a:latin typeface="Avenir Book" panose="02000503020000020003"/>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3-2428-4A43-B8BC-ED6D2EB779BF}"/>
              </c:ext>
            </c:extLst>
          </c:dPt>
          <c:dPt>
            <c:idx val="1"/>
            <c:invertIfNegative val="0"/>
            <c:bubble3D val="0"/>
            <c:spPr>
              <a:solidFill>
                <a:srgbClr val="92D050"/>
              </a:solidFill>
              <a:ln>
                <a:noFill/>
              </a:ln>
              <a:effectLst/>
            </c:spPr>
            <c:extLst>
              <c:ext xmlns:c16="http://schemas.microsoft.com/office/drawing/2014/chart" uri="{C3380CC4-5D6E-409C-BE32-E72D297353CC}">
                <c16:uniqueId val="{00000004-2428-4A43-B8BC-ED6D2EB779BF}"/>
              </c:ext>
            </c:extLst>
          </c:dPt>
          <c:dLbls>
            <c:dLbl>
              <c:idx val="1"/>
              <c:showLegendKey val="0"/>
              <c:showVal val="1"/>
              <c:showCatName val="0"/>
              <c:showSerName val="0"/>
              <c:showPercent val="0"/>
              <c:showBubbleSize val="0"/>
              <c:extLst>
                <c:ext xmlns:c15="http://schemas.microsoft.com/office/drawing/2012/chart" uri="{CE6537A1-D6FC-4f65-9D91-7224C49458BB}">
                  <c15:layout>
                    <c:manualLayout>
                      <c:w val="0.22477272727272726"/>
                      <c:h val="0.17579420437827842"/>
                    </c:manualLayout>
                  </c15:layout>
                </c:ext>
                <c:ext xmlns:c16="http://schemas.microsoft.com/office/drawing/2014/chart" uri="{C3380CC4-5D6E-409C-BE32-E72D297353CC}">
                  <c16:uniqueId val="{00000004-2428-4A43-B8BC-ED6D2EB779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venir Book" panose="02000503020000020003"/>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 (n=145)</c:v>
                </c:pt>
                <c:pt idx="1">
                  <c:v>Intervention (n=145)</c:v>
                </c:pt>
              </c:strCache>
            </c:strRef>
          </c:cat>
          <c:val>
            <c:numRef>
              <c:f>Sheet1!$B$2:$B$3</c:f>
              <c:numCache>
                <c:formatCode>0.0%</c:formatCode>
                <c:ptCount val="2"/>
                <c:pt idx="0">
                  <c:v>0.29699999999999999</c:v>
                </c:pt>
                <c:pt idx="1">
                  <c:v>0.49</c:v>
                </c:pt>
              </c:numCache>
            </c:numRef>
          </c:val>
          <c:extLst>
            <c:ext xmlns:c16="http://schemas.microsoft.com/office/drawing/2014/chart" uri="{C3380CC4-5D6E-409C-BE32-E72D297353CC}">
              <c16:uniqueId val="{00000000-2428-4A43-B8BC-ED6D2EB779BF}"/>
            </c:ext>
          </c:extLst>
        </c:ser>
        <c:dLbls>
          <c:showLegendKey val="0"/>
          <c:showVal val="0"/>
          <c:showCatName val="0"/>
          <c:showSerName val="0"/>
          <c:showPercent val="0"/>
          <c:showBubbleSize val="0"/>
        </c:dLbls>
        <c:gapWidth val="150"/>
        <c:overlap val="100"/>
        <c:axId val="2121735327"/>
        <c:axId val="2121746847"/>
      </c:barChart>
      <c:catAx>
        <c:axId val="2121735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venir Book" panose="02000503020000020003"/>
                <a:ea typeface="+mn-ea"/>
                <a:cs typeface="+mn-cs"/>
              </a:defRPr>
            </a:pPr>
            <a:endParaRPr lang="en-US"/>
          </a:p>
        </c:txPr>
        <c:crossAx val="2121746847"/>
        <c:crosses val="autoZero"/>
        <c:auto val="1"/>
        <c:lblAlgn val="ctr"/>
        <c:lblOffset val="100"/>
        <c:noMultiLvlLbl val="0"/>
      </c:catAx>
      <c:valAx>
        <c:axId val="2121746847"/>
        <c:scaling>
          <c:orientation val="minMax"/>
        </c:scaling>
        <c:delete val="1"/>
        <c:axPos val="l"/>
        <c:numFmt formatCode="0.0%" sourceLinked="1"/>
        <c:majorTickMark val="none"/>
        <c:minorTickMark val="none"/>
        <c:tickLblPos val="nextTo"/>
        <c:crossAx val="21217353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8100">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venir Book" panose="02000503020000020003"/>
                <a:ea typeface="+mn-ea"/>
                <a:cs typeface="+mn-cs"/>
              </a:defRPr>
            </a:pPr>
            <a:r>
              <a:rPr lang="en-US" dirty="0">
                <a:latin typeface="Avenir Book" panose="02000503020000020003"/>
              </a:rPr>
              <a:t>Key Therapy</a:t>
            </a:r>
            <a:r>
              <a:rPr lang="en-US" baseline="0" dirty="0">
                <a:latin typeface="Avenir Book" panose="02000503020000020003"/>
              </a:rPr>
              <a:t> Initiation</a:t>
            </a:r>
            <a:endParaRPr lang="en-US" dirty="0">
              <a:latin typeface="Avenir Book" panose="02000503020000020003"/>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venir Book" panose="02000503020000020003"/>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20000"/>
                  <a:lumOff val="80000"/>
                </a:schemeClr>
              </a:solidFill>
              <a:ln>
                <a:noFill/>
              </a:ln>
              <a:effectLst/>
            </c:spPr>
            <c:extLst>
              <c:ext xmlns:c16="http://schemas.microsoft.com/office/drawing/2014/chart" uri="{C3380CC4-5D6E-409C-BE32-E72D297353CC}">
                <c16:uniqueId val="{00000004-E148-494F-9924-6357D11F8600}"/>
              </c:ext>
            </c:extLst>
          </c:dPt>
          <c:dPt>
            <c:idx val="1"/>
            <c:invertIfNegative val="0"/>
            <c:bubble3D val="0"/>
            <c:spPr>
              <a:solidFill>
                <a:srgbClr val="92D050"/>
              </a:solidFill>
              <a:ln>
                <a:noFill/>
              </a:ln>
              <a:effectLst/>
            </c:spPr>
            <c:extLst>
              <c:ext xmlns:c16="http://schemas.microsoft.com/office/drawing/2014/chart" uri="{C3380CC4-5D6E-409C-BE32-E72D297353CC}">
                <c16:uniqueId val="{00000003-E148-494F-9924-6357D11F8600}"/>
              </c:ext>
            </c:extLst>
          </c:dPt>
          <c:dLbls>
            <c:dLbl>
              <c:idx val="0"/>
              <c:layout>
                <c:manualLayout>
                  <c:x val="3.1154984839628055E-2"/>
                  <c:y val="0.33158920217331628"/>
                </c:manualLayout>
              </c:layout>
              <c:showLegendKey val="0"/>
              <c:showVal val="1"/>
              <c:showCatName val="0"/>
              <c:showSerName val="0"/>
              <c:showPercent val="0"/>
              <c:showBubbleSize val="0"/>
              <c:extLst>
                <c:ext xmlns:c15="http://schemas.microsoft.com/office/drawing/2012/chart" uri="{CE6537A1-D6FC-4f65-9D91-7224C49458BB}">
                  <c15:layout>
                    <c:manualLayout>
                      <c:w val="0.31751201685513747"/>
                      <c:h val="0.19430206166239186"/>
                    </c:manualLayout>
                  </c15:layout>
                </c:ext>
                <c:ext xmlns:c16="http://schemas.microsoft.com/office/drawing/2014/chart" uri="{C3380CC4-5D6E-409C-BE32-E72D297353CC}">
                  <c16:uniqueId val="{00000004-E148-494F-9924-6357D11F8600}"/>
                </c:ext>
              </c:extLst>
            </c:dLbl>
            <c:dLbl>
              <c:idx val="1"/>
              <c:layout>
                <c:manualLayout>
                  <c:x val="2.0028091895824475E-2"/>
                  <c:y val="0.46975136974553139"/>
                </c:manualLayout>
              </c:layout>
              <c:showLegendKey val="0"/>
              <c:showVal val="1"/>
              <c:showCatName val="0"/>
              <c:showSerName val="0"/>
              <c:showPercent val="0"/>
              <c:showBubbleSize val="0"/>
              <c:extLst>
                <c:ext xmlns:c15="http://schemas.microsoft.com/office/drawing/2012/chart" uri="{CE6537A1-D6FC-4f65-9D91-7224C49458BB}">
                  <c15:layout>
                    <c:manualLayout>
                      <c:w val="0.34866682647086444"/>
                      <c:h val="0.19430206166239186"/>
                    </c:manualLayout>
                  </c15:layout>
                </c:ext>
                <c:ext xmlns:c16="http://schemas.microsoft.com/office/drawing/2014/chart" uri="{C3380CC4-5D6E-409C-BE32-E72D297353CC}">
                  <c16:uniqueId val="{00000003-E148-494F-9924-6357D11F860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venir Book" panose="02000503020000020003"/>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Intervention</c:v>
                </c:pt>
              </c:strCache>
            </c:strRef>
          </c:cat>
          <c:val>
            <c:numRef>
              <c:f>Sheet1!$B$2:$B$3</c:f>
              <c:numCache>
                <c:formatCode>0.0%</c:formatCode>
                <c:ptCount val="2"/>
                <c:pt idx="0">
                  <c:v>6.9000000000000006E-2</c:v>
                </c:pt>
                <c:pt idx="1">
                  <c:v>0.10299999999999999</c:v>
                </c:pt>
              </c:numCache>
            </c:numRef>
          </c:val>
          <c:extLst>
            <c:ext xmlns:c16="http://schemas.microsoft.com/office/drawing/2014/chart" uri="{C3380CC4-5D6E-409C-BE32-E72D297353CC}">
              <c16:uniqueId val="{00000000-E148-494F-9924-6357D11F8600}"/>
            </c:ext>
          </c:extLst>
        </c:ser>
        <c:dLbls>
          <c:showLegendKey val="0"/>
          <c:showVal val="0"/>
          <c:showCatName val="0"/>
          <c:showSerName val="0"/>
          <c:showPercent val="0"/>
          <c:showBubbleSize val="0"/>
        </c:dLbls>
        <c:gapWidth val="150"/>
        <c:overlap val="100"/>
        <c:axId val="1425225535"/>
        <c:axId val="1425220735"/>
      </c:barChart>
      <c:catAx>
        <c:axId val="1425225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venir Book" panose="02000503020000020003"/>
                <a:ea typeface="+mn-ea"/>
                <a:cs typeface="+mn-cs"/>
              </a:defRPr>
            </a:pPr>
            <a:endParaRPr lang="en-US"/>
          </a:p>
        </c:txPr>
        <c:crossAx val="1425220735"/>
        <c:crosses val="autoZero"/>
        <c:auto val="1"/>
        <c:lblAlgn val="ctr"/>
        <c:lblOffset val="100"/>
        <c:noMultiLvlLbl val="0"/>
      </c:catAx>
      <c:valAx>
        <c:axId val="1425220735"/>
        <c:scaling>
          <c:orientation val="minMax"/>
        </c:scaling>
        <c:delete val="1"/>
        <c:axPos val="l"/>
        <c:numFmt formatCode="0.0%" sourceLinked="1"/>
        <c:majorTickMark val="none"/>
        <c:minorTickMark val="none"/>
        <c:tickLblPos val="nextTo"/>
        <c:crossAx val="1425225535"/>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8100">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Avenir Book" panose="02000503020000020003"/>
              </a:rPr>
              <a:t>Therapy</a:t>
            </a:r>
            <a:r>
              <a:rPr lang="en-US" baseline="0" dirty="0">
                <a:latin typeface="Avenir Book" panose="02000503020000020003"/>
              </a:rPr>
              <a:t> Intensification</a:t>
            </a:r>
            <a:endParaRPr lang="en-US" dirty="0">
              <a:latin typeface="Avenir Book" panose="02000503020000020003"/>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tx1">
                <a:lumMod val="20000"/>
                <a:lumOff val="80000"/>
              </a:schemeClr>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3-49B5-494B-9464-DC9EC8E61E79}"/>
              </c:ext>
            </c:extLst>
          </c:dPt>
          <c:dLbls>
            <c:dLbl>
              <c:idx val="0"/>
              <c:layout>
                <c:manualLayout>
                  <c:x val="-3.5971223021583065E-3"/>
                  <c:y val="0.23333670171091708"/>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venir Book" panose="02000503020000020003"/>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06474820143885"/>
                      <c:h val="0.17579420437827842"/>
                    </c:manualLayout>
                  </c15:layout>
                </c:ext>
                <c:ext xmlns:c16="http://schemas.microsoft.com/office/drawing/2014/chart" uri="{C3380CC4-5D6E-409C-BE32-E72D297353CC}">
                  <c16:uniqueId val="{00000004-49B5-494B-9464-DC9EC8E61E79}"/>
                </c:ext>
              </c:extLst>
            </c:dLbl>
            <c:dLbl>
              <c:idx val="1"/>
              <c:layout>
                <c:manualLayout>
                  <c:x val="-1.7985611510792686E-3"/>
                  <c:y val="0.3666719598314411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venir Book" panose="02000503020000020003"/>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0985611510791366"/>
                      <c:h val="0.17579420437827842"/>
                    </c:manualLayout>
                  </c15:layout>
                </c:ext>
                <c:ext xmlns:c16="http://schemas.microsoft.com/office/drawing/2014/chart" uri="{C3380CC4-5D6E-409C-BE32-E72D297353CC}">
                  <c16:uniqueId val="{00000003-49B5-494B-9464-DC9EC8E61E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Intervention</c:v>
                </c:pt>
              </c:strCache>
            </c:strRef>
          </c:cat>
          <c:val>
            <c:numRef>
              <c:f>Sheet1!$B$2:$B$3</c:f>
              <c:numCache>
                <c:formatCode>0.0%</c:formatCode>
                <c:ptCount val="2"/>
                <c:pt idx="0">
                  <c:v>0.214</c:v>
                </c:pt>
                <c:pt idx="1">
                  <c:v>0.39300000000000002</c:v>
                </c:pt>
              </c:numCache>
            </c:numRef>
          </c:val>
          <c:extLst>
            <c:ext xmlns:c16="http://schemas.microsoft.com/office/drawing/2014/chart" uri="{C3380CC4-5D6E-409C-BE32-E72D297353CC}">
              <c16:uniqueId val="{00000000-49B5-494B-9464-DC9EC8E61E79}"/>
            </c:ext>
          </c:extLst>
        </c:ser>
        <c:dLbls>
          <c:showLegendKey val="0"/>
          <c:showVal val="0"/>
          <c:showCatName val="0"/>
          <c:showSerName val="0"/>
          <c:showPercent val="0"/>
          <c:showBubbleSize val="0"/>
        </c:dLbls>
        <c:gapWidth val="150"/>
        <c:overlap val="100"/>
        <c:axId val="1681657135"/>
        <c:axId val="1681658095"/>
      </c:barChart>
      <c:catAx>
        <c:axId val="1681657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venir Book" panose="02000503020000020003"/>
                <a:ea typeface="+mn-ea"/>
                <a:cs typeface="+mn-cs"/>
              </a:defRPr>
            </a:pPr>
            <a:endParaRPr lang="en-US"/>
          </a:p>
        </c:txPr>
        <c:crossAx val="1681658095"/>
        <c:crosses val="autoZero"/>
        <c:auto val="1"/>
        <c:lblAlgn val="ctr"/>
        <c:lblOffset val="100"/>
        <c:noMultiLvlLbl val="0"/>
      </c:catAx>
      <c:valAx>
        <c:axId val="1681658095"/>
        <c:scaling>
          <c:orientation val="minMax"/>
        </c:scaling>
        <c:delete val="1"/>
        <c:axPos val="l"/>
        <c:numFmt formatCode="0.0%" sourceLinked="1"/>
        <c:majorTickMark val="none"/>
        <c:minorTickMark val="none"/>
        <c:tickLblPos val="nextTo"/>
        <c:crossAx val="16816571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81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FDCC6-007B-46D6-81CB-90F3B59A0033}" type="doc">
      <dgm:prSet loTypeId="urn:microsoft.com/office/officeart/2005/8/layout/gear1" loCatId="cycle" qsTypeId="urn:microsoft.com/office/officeart/2005/8/quickstyle/simple1" qsCatId="simple" csTypeId="urn:microsoft.com/office/officeart/2005/8/colors/accent1_2" csCatId="accent1" phldr="1"/>
      <dgm:spPr/>
    </dgm:pt>
    <dgm:pt modelId="{34F8FDBD-9D40-47BA-B9BD-733A094A8E8D}" type="pres">
      <dgm:prSet presAssocID="{435FDCC6-007B-46D6-81CB-90F3B59A0033}" presName="composite" presStyleCnt="0">
        <dgm:presLayoutVars>
          <dgm:chMax val="3"/>
          <dgm:animLvl val="lvl"/>
          <dgm:resizeHandles val="exact"/>
        </dgm:presLayoutVars>
      </dgm:prSet>
      <dgm:spPr/>
    </dgm:pt>
  </dgm:ptLst>
  <dgm:cxnLst>
    <dgm:cxn modelId="{EA693ADE-9923-4F29-BD75-ED01677BB61A}" type="presOf" srcId="{435FDCC6-007B-46D6-81CB-90F3B59A0033}" destId="{34F8FDBD-9D40-47BA-B9BD-733A094A8E8D}" srcOrd="0"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57EF2-F813-44A7-8EF4-F7393D29067E}"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8C1AF-BD03-4715-8ED2-DC93D96B5C8C}" type="slidenum">
              <a:rPr lang="en-US" smtClean="0"/>
              <a:t>‹#›</a:t>
            </a:fld>
            <a:endParaRPr lang="en-US"/>
          </a:p>
        </p:txBody>
      </p:sp>
    </p:spTree>
    <p:extLst>
      <p:ext uri="{BB962C8B-B14F-4D97-AF65-F5344CB8AC3E}">
        <p14:creationId xmlns:p14="http://schemas.microsoft.com/office/powerpoint/2010/main" val="351055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 Everyone! My name is Supriya Shore. I am a heart failure cardiologist at the University of Michigan. I will be talking today about identifying the right patient with heart failure for monitoring devices.</a:t>
            </a:r>
          </a:p>
        </p:txBody>
      </p:sp>
      <p:sp>
        <p:nvSpPr>
          <p:cNvPr id="4" name="Slide Number Placeholder 3"/>
          <p:cNvSpPr>
            <a:spLocks noGrp="1"/>
          </p:cNvSpPr>
          <p:nvPr>
            <p:ph type="sldNum" sz="quarter" idx="5"/>
          </p:nvPr>
        </p:nvSpPr>
        <p:spPr/>
        <p:txBody>
          <a:bodyPr/>
          <a:lstStyle/>
          <a:p>
            <a:fld id="{99F8C1AF-BD03-4715-8ED2-DC93D96B5C8C}" type="slidenum">
              <a:rPr lang="en-US" smtClean="0"/>
              <a:t>1</a:t>
            </a:fld>
            <a:endParaRPr lang="en-US"/>
          </a:p>
        </p:txBody>
      </p:sp>
    </p:spTree>
    <p:extLst>
      <p:ext uri="{BB962C8B-B14F-4D97-AF65-F5344CB8AC3E}">
        <p14:creationId xmlns:p14="http://schemas.microsoft.com/office/powerpoint/2010/main" val="2540210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recently, novel artificial intelligence-based tools are being studied. In this small, single center study of 40 patients, the authors studied a voice analysis application on a smartphone to measured differences when patients are in a dry and wet state. Hospitalized patients with decompensated heart failure were asked to say 5 sentences. Following treatment and prior to discharge in a decongested state, patients again recorded these same 5 sentences. A voice analysis was conducted by the app that measured changes in utterances from wet to dry state, and a significant difference was noted between these 2 states for every sentence. Tools like this hold promise as they would be readily accessible to patients.</a:t>
            </a:r>
          </a:p>
        </p:txBody>
      </p:sp>
      <p:sp>
        <p:nvSpPr>
          <p:cNvPr id="4" name="Slide Number Placeholder 3"/>
          <p:cNvSpPr>
            <a:spLocks noGrp="1"/>
          </p:cNvSpPr>
          <p:nvPr>
            <p:ph type="sldNum" sz="quarter" idx="5"/>
          </p:nvPr>
        </p:nvSpPr>
        <p:spPr/>
        <p:txBody>
          <a:bodyPr/>
          <a:lstStyle/>
          <a:p>
            <a:fld id="{99F8C1AF-BD03-4715-8ED2-DC93D96B5C8C}" type="slidenum">
              <a:rPr lang="en-US" smtClean="0"/>
              <a:t>10</a:t>
            </a:fld>
            <a:endParaRPr lang="en-US"/>
          </a:p>
        </p:txBody>
      </p:sp>
    </p:spTree>
    <p:extLst>
      <p:ext uri="{BB962C8B-B14F-4D97-AF65-F5344CB8AC3E}">
        <p14:creationId xmlns:p14="http://schemas.microsoft.com/office/powerpoint/2010/main" val="40523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main limitation with all patient-led monitoring tools is the need for compliance. Management of heart failure is an uphill task, overwhelming most patients due to the need for multiple medications, changes in lifestyle, in addition to the need for monitoring. Hence patient engagement is key and simple tool targeting education such as that studied in EPIC-HF should be incorporated. </a:t>
            </a:r>
          </a:p>
        </p:txBody>
      </p:sp>
      <p:sp>
        <p:nvSpPr>
          <p:cNvPr id="4" name="Slide Number Placeholder 3"/>
          <p:cNvSpPr>
            <a:spLocks noGrp="1"/>
          </p:cNvSpPr>
          <p:nvPr>
            <p:ph type="sldNum" sz="quarter" idx="5"/>
          </p:nvPr>
        </p:nvSpPr>
        <p:spPr/>
        <p:txBody>
          <a:bodyPr/>
          <a:lstStyle/>
          <a:p>
            <a:fld id="{99F8C1AF-BD03-4715-8ED2-DC93D96B5C8C}" type="slidenum">
              <a:rPr lang="en-US" smtClean="0"/>
              <a:t>11</a:t>
            </a:fld>
            <a:endParaRPr lang="en-US"/>
          </a:p>
        </p:txBody>
      </p:sp>
    </p:spTree>
    <p:extLst>
      <p:ext uri="{BB962C8B-B14F-4D97-AF65-F5344CB8AC3E}">
        <p14:creationId xmlns:p14="http://schemas.microsoft.com/office/powerpoint/2010/main" val="427158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onto remote pulmonary artery pressure monitoring systems. The procedure is similar to how a right heart </a:t>
            </a:r>
            <a:r>
              <a:rPr lang="en-US" dirty="0" err="1"/>
              <a:t>cath</a:t>
            </a:r>
            <a:r>
              <a:rPr lang="en-US" dirty="0"/>
              <a:t> is performed with the sensor being implanted in a branch pulmonary artery. This sensor transmits real-time data on the pulmonary artery pressure, with tracings that can be seen on an online platform. Both pulmonary artery diastolic pressure ad a mean pulmonary artery pressure can be assessed based on these tracings. </a:t>
            </a:r>
          </a:p>
        </p:txBody>
      </p:sp>
      <p:sp>
        <p:nvSpPr>
          <p:cNvPr id="4" name="Slide Number Placeholder 3"/>
          <p:cNvSpPr>
            <a:spLocks noGrp="1"/>
          </p:cNvSpPr>
          <p:nvPr>
            <p:ph type="sldNum" sz="quarter" idx="5"/>
          </p:nvPr>
        </p:nvSpPr>
        <p:spPr/>
        <p:txBody>
          <a:bodyPr/>
          <a:lstStyle/>
          <a:p>
            <a:fld id="{99F8C1AF-BD03-4715-8ED2-DC93D96B5C8C}" type="slidenum">
              <a:rPr lang="en-US" smtClean="0"/>
              <a:t>12</a:t>
            </a:fld>
            <a:endParaRPr lang="en-US"/>
          </a:p>
        </p:txBody>
      </p:sp>
    </p:spTree>
    <p:extLst>
      <p:ext uri="{BB962C8B-B14F-4D97-AF65-F5344CB8AC3E}">
        <p14:creationId xmlns:p14="http://schemas.microsoft.com/office/powerpoint/2010/main" val="2728080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currently two remote pulmonary artery monitoring systems available that differ in the patient-facing interface. The </a:t>
            </a:r>
            <a:r>
              <a:rPr lang="en-US" dirty="0" err="1"/>
              <a:t>cardiomems</a:t>
            </a:r>
            <a:r>
              <a:rPr lang="en-US" dirty="0"/>
              <a:t> system shown on the left side provides the patient with a smart pillow that they lay on with a Bluetooth implanted inside that connects to the implanted sensor and transmits reading wirelessly. The Cordella system provides patients with a handheld device that they place over their chest, which then wirelessly transmits readings.</a:t>
            </a:r>
          </a:p>
        </p:txBody>
      </p:sp>
      <p:sp>
        <p:nvSpPr>
          <p:cNvPr id="4" name="Slide Number Placeholder 3"/>
          <p:cNvSpPr>
            <a:spLocks noGrp="1"/>
          </p:cNvSpPr>
          <p:nvPr>
            <p:ph type="sldNum" sz="quarter" idx="5"/>
          </p:nvPr>
        </p:nvSpPr>
        <p:spPr/>
        <p:txBody>
          <a:bodyPr/>
          <a:lstStyle/>
          <a:p>
            <a:fld id="{99F8C1AF-BD03-4715-8ED2-DC93D96B5C8C}" type="slidenum">
              <a:rPr lang="en-US" smtClean="0"/>
              <a:t>13</a:t>
            </a:fld>
            <a:endParaRPr lang="en-US"/>
          </a:p>
        </p:txBody>
      </p:sp>
    </p:spTree>
    <p:extLst>
      <p:ext uri="{BB962C8B-B14F-4D97-AF65-F5344CB8AC3E}">
        <p14:creationId xmlns:p14="http://schemas.microsoft.com/office/powerpoint/2010/main" val="2637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tracing received from a patient with a remote pulmonary artery pressure monitor. The tracings are of high quality, making pressure assessments quite facile. </a:t>
            </a:r>
          </a:p>
        </p:txBody>
      </p:sp>
      <p:sp>
        <p:nvSpPr>
          <p:cNvPr id="4" name="Slide Number Placeholder 3"/>
          <p:cNvSpPr>
            <a:spLocks noGrp="1"/>
          </p:cNvSpPr>
          <p:nvPr>
            <p:ph type="sldNum" sz="quarter" idx="5"/>
          </p:nvPr>
        </p:nvSpPr>
        <p:spPr/>
        <p:txBody>
          <a:bodyPr/>
          <a:lstStyle/>
          <a:p>
            <a:fld id="{99F8C1AF-BD03-4715-8ED2-DC93D96B5C8C}" type="slidenum">
              <a:rPr lang="en-US" smtClean="0"/>
              <a:t>14</a:t>
            </a:fld>
            <a:endParaRPr lang="en-US"/>
          </a:p>
        </p:txBody>
      </p:sp>
    </p:spTree>
    <p:extLst>
      <p:ext uri="{BB962C8B-B14F-4D97-AF65-F5344CB8AC3E}">
        <p14:creationId xmlns:p14="http://schemas.microsoft.com/office/powerpoint/2010/main" val="4290129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based on pressure tracings obtained, personalized protocols are set up for every patient that guide medical therapy. Usually this includes diuretics but should also involve guideline directed medical therapy that also helps improve filling pressures providing opportunities to optimize a patient’s regimen. A nursing team will review these tracings on every patient every week to 2 weeks with increased monitoring frequency if someone is decompensated until they recover. </a:t>
            </a:r>
          </a:p>
        </p:txBody>
      </p:sp>
      <p:sp>
        <p:nvSpPr>
          <p:cNvPr id="4" name="Slide Number Placeholder 3"/>
          <p:cNvSpPr>
            <a:spLocks noGrp="1"/>
          </p:cNvSpPr>
          <p:nvPr>
            <p:ph type="sldNum" sz="quarter" idx="5"/>
          </p:nvPr>
        </p:nvSpPr>
        <p:spPr/>
        <p:txBody>
          <a:bodyPr/>
          <a:lstStyle/>
          <a:p>
            <a:fld id="{99F8C1AF-BD03-4715-8ED2-DC93D96B5C8C}" type="slidenum">
              <a:rPr lang="en-US" smtClean="0"/>
              <a:t>15</a:t>
            </a:fld>
            <a:endParaRPr lang="en-US"/>
          </a:p>
        </p:txBody>
      </p:sp>
    </p:spTree>
    <p:extLst>
      <p:ext uri="{BB962C8B-B14F-4D97-AF65-F5344CB8AC3E}">
        <p14:creationId xmlns:p14="http://schemas.microsoft.com/office/powerpoint/2010/main" val="3200138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data on these pulmonary artery monitoring systems came from the CHAMPION trial. This trial enrolled patients with NYHA class 3 or worse with a heart failure hospitalization. </a:t>
            </a:r>
            <a:r>
              <a:rPr lang="en-US" dirty="0" err="1"/>
              <a:t>Cardiomems</a:t>
            </a:r>
            <a:r>
              <a:rPr lang="en-US" dirty="0"/>
              <a:t> was associated with a reduced risk for heart failure hospitalization with a relative risk reduction of 37% and absolute risk reduction of 12%. However, since the trial was not blinded it did not receive FDA approval. </a:t>
            </a:r>
          </a:p>
        </p:txBody>
      </p:sp>
      <p:sp>
        <p:nvSpPr>
          <p:cNvPr id="4" name="Slide Number Placeholder 3"/>
          <p:cNvSpPr>
            <a:spLocks noGrp="1"/>
          </p:cNvSpPr>
          <p:nvPr>
            <p:ph type="sldNum" sz="quarter" idx="5"/>
          </p:nvPr>
        </p:nvSpPr>
        <p:spPr/>
        <p:txBody>
          <a:bodyPr/>
          <a:lstStyle/>
          <a:p>
            <a:fld id="{99F8C1AF-BD03-4715-8ED2-DC93D96B5C8C}" type="slidenum">
              <a:rPr lang="en-US" smtClean="0"/>
              <a:t>16</a:t>
            </a:fld>
            <a:endParaRPr lang="en-US"/>
          </a:p>
        </p:txBody>
      </p:sp>
    </p:spTree>
    <p:extLst>
      <p:ext uri="{BB962C8B-B14F-4D97-AF65-F5344CB8AC3E}">
        <p14:creationId xmlns:p14="http://schemas.microsoft.com/office/powerpoint/2010/main" val="2769561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trial examining the efficacy of remote pulmonary artery pressure monitoring systems was GUIDE-HF. Unfortunately, this trial was impacted by the COVID-19 pandemic, which in itself led to lower hospitalization rates. GUIDE-HF enrolled patients with both NYHA class 2 and 3 who had a heart failure hospitalization or an elevated BNP. The pre-COVID analysis of enrolled patients showed a significant benefit in reducing heart failure hospitalizations giving it a class 2b recommendation in current guidelines. It noted similar benefits in patients with </a:t>
            </a:r>
            <a:r>
              <a:rPr lang="en-US" dirty="0" err="1"/>
              <a:t>HFrEF</a:t>
            </a:r>
            <a:r>
              <a:rPr lang="en-US" dirty="0"/>
              <a:t> and </a:t>
            </a:r>
            <a:r>
              <a:rPr lang="en-US" dirty="0" err="1"/>
              <a:t>HFpEF</a:t>
            </a:r>
            <a:r>
              <a:rPr lang="en-US" dirty="0"/>
              <a:t> and the benefits in subsequent studies have also translated similarly across various age groups, and by race and sex. </a:t>
            </a:r>
          </a:p>
        </p:txBody>
      </p:sp>
      <p:sp>
        <p:nvSpPr>
          <p:cNvPr id="4" name="Slide Number Placeholder 3"/>
          <p:cNvSpPr>
            <a:spLocks noGrp="1"/>
          </p:cNvSpPr>
          <p:nvPr>
            <p:ph type="sldNum" sz="quarter" idx="5"/>
          </p:nvPr>
        </p:nvSpPr>
        <p:spPr/>
        <p:txBody>
          <a:bodyPr/>
          <a:lstStyle/>
          <a:p>
            <a:fld id="{99F8C1AF-BD03-4715-8ED2-DC93D96B5C8C}" type="slidenum">
              <a:rPr lang="en-US" smtClean="0"/>
              <a:t>17</a:t>
            </a:fld>
            <a:endParaRPr lang="en-US"/>
          </a:p>
        </p:txBody>
      </p:sp>
    </p:spTree>
    <p:extLst>
      <p:ext uri="{BB962C8B-B14F-4D97-AF65-F5344CB8AC3E}">
        <p14:creationId xmlns:p14="http://schemas.microsoft.com/office/powerpoint/2010/main" val="3513666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remote PA sensors still come with challenges. They still rely on patients transmitting their readings which can sometimes be challenging. Occasionally, these devices require recalibration, which necessitates a repeat right heart catheterization, and the sensor tracings are approximated with real-time PA catheter tracings. This usually arises if there is a large weight change for the patient. Finally, these are expensive and rely on a team with an average cost of approx. $45000 per QALY over standard HF costs. </a:t>
            </a:r>
          </a:p>
        </p:txBody>
      </p:sp>
      <p:sp>
        <p:nvSpPr>
          <p:cNvPr id="4" name="Slide Number Placeholder 3"/>
          <p:cNvSpPr>
            <a:spLocks noGrp="1"/>
          </p:cNvSpPr>
          <p:nvPr>
            <p:ph type="sldNum" sz="quarter" idx="5"/>
          </p:nvPr>
        </p:nvSpPr>
        <p:spPr/>
        <p:txBody>
          <a:bodyPr/>
          <a:lstStyle/>
          <a:p>
            <a:fld id="{99F8C1AF-BD03-4715-8ED2-DC93D96B5C8C}" type="slidenum">
              <a:rPr lang="en-US" smtClean="0"/>
              <a:t>18</a:t>
            </a:fld>
            <a:endParaRPr lang="en-US"/>
          </a:p>
        </p:txBody>
      </p:sp>
    </p:spTree>
    <p:extLst>
      <p:ext uri="{BB962C8B-B14F-4D97-AF65-F5344CB8AC3E}">
        <p14:creationId xmlns:p14="http://schemas.microsoft.com/office/powerpoint/2010/main" val="1142009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Thoracic </a:t>
            </a:r>
            <a:r>
              <a:rPr lang="en-US" dirty="0" err="1"/>
              <a:t>impendance</a:t>
            </a:r>
            <a:r>
              <a:rPr lang="en-US" dirty="0"/>
              <a:t> monitors are embedded in several available ICDs these days. Common examples include </a:t>
            </a:r>
            <a:r>
              <a:rPr lang="en-US" dirty="0" err="1"/>
              <a:t>Optivol</a:t>
            </a:r>
            <a:r>
              <a:rPr lang="en-US" dirty="0"/>
              <a:t> fluid index</a:t>
            </a:r>
            <a:r>
              <a:rPr lang="en-US" sz="1200" b="0" i="0" kern="1200" dirty="0">
                <a:solidFill>
                  <a:schemeClr val="tx1"/>
                </a:solidFill>
                <a:effectLst/>
                <a:latin typeface="+mn-lt"/>
                <a:ea typeface="+mn-ea"/>
                <a:cs typeface="+mn-cs"/>
              </a:rPr>
              <a:t>™</a:t>
            </a:r>
            <a:r>
              <a:rPr lang="en-US" dirty="0"/>
              <a:t>. These measure changes in resistance to current flow in the chest cavity that varies by fluid status. However, studies evaluating these monitors have not shown benefit in reducing HF hospitalization in the real world. This is likely due to a lack of timely response (device checks are done remotely on a monthly basis at best), and there is no standardization of these measures. </a:t>
            </a:r>
          </a:p>
        </p:txBody>
      </p:sp>
      <p:sp>
        <p:nvSpPr>
          <p:cNvPr id="4" name="Slide Number Placeholder 3"/>
          <p:cNvSpPr>
            <a:spLocks noGrp="1"/>
          </p:cNvSpPr>
          <p:nvPr>
            <p:ph type="sldNum" sz="quarter" idx="5"/>
          </p:nvPr>
        </p:nvSpPr>
        <p:spPr/>
        <p:txBody>
          <a:bodyPr/>
          <a:lstStyle/>
          <a:p>
            <a:fld id="{99F8C1AF-BD03-4715-8ED2-DC93D96B5C8C}" type="slidenum">
              <a:rPr lang="en-US" smtClean="0"/>
              <a:t>19</a:t>
            </a:fld>
            <a:endParaRPr lang="en-US"/>
          </a:p>
        </p:txBody>
      </p:sp>
    </p:spTree>
    <p:extLst>
      <p:ext uri="{BB962C8B-B14F-4D97-AF65-F5344CB8AC3E}">
        <p14:creationId xmlns:p14="http://schemas.microsoft.com/office/powerpoint/2010/main" val="266226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relevant disclosures</a:t>
            </a:r>
          </a:p>
        </p:txBody>
      </p:sp>
      <p:sp>
        <p:nvSpPr>
          <p:cNvPr id="4" name="Slide Number Placeholder 3"/>
          <p:cNvSpPr>
            <a:spLocks noGrp="1"/>
          </p:cNvSpPr>
          <p:nvPr>
            <p:ph type="sldNum" sz="quarter" idx="5"/>
          </p:nvPr>
        </p:nvSpPr>
        <p:spPr/>
        <p:txBody>
          <a:bodyPr/>
          <a:lstStyle/>
          <a:p>
            <a:fld id="{99F8C1AF-BD03-4715-8ED2-DC93D96B5C8C}" type="slidenum">
              <a:rPr lang="en-US" smtClean="0"/>
              <a:t>2</a:t>
            </a:fld>
            <a:endParaRPr lang="en-US"/>
          </a:p>
        </p:txBody>
      </p:sp>
    </p:spTree>
    <p:extLst>
      <p:ext uri="{BB962C8B-B14F-4D97-AF65-F5344CB8AC3E}">
        <p14:creationId xmlns:p14="http://schemas.microsoft.com/office/powerpoint/2010/main" val="889606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recently novel multiparametric systems are built into CRT-D and now some ICD. These sensors detect changes in 5 parameters including, heart sounds, thoracic </a:t>
            </a:r>
            <a:r>
              <a:rPr lang="en-US" dirty="0" err="1"/>
              <a:t>impendance</a:t>
            </a:r>
            <a:r>
              <a:rPr lang="en-US" dirty="0"/>
              <a:t>, respiratory rate and volume, time spent being active and nocturnal heart rate. These 5 parameters are scored and transformed into a single simple index or score (called the heart logic score) which then classifies patients into 2 phases – either in alter or out of alert phase. </a:t>
            </a:r>
          </a:p>
        </p:txBody>
      </p:sp>
      <p:sp>
        <p:nvSpPr>
          <p:cNvPr id="4" name="Slide Number Placeholder 3"/>
          <p:cNvSpPr>
            <a:spLocks noGrp="1"/>
          </p:cNvSpPr>
          <p:nvPr>
            <p:ph type="sldNum" sz="quarter" idx="5"/>
          </p:nvPr>
        </p:nvSpPr>
        <p:spPr/>
        <p:txBody>
          <a:bodyPr/>
          <a:lstStyle/>
          <a:p>
            <a:fld id="{99F8C1AF-BD03-4715-8ED2-DC93D96B5C8C}" type="slidenum">
              <a:rPr lang="en-US" smtClean="0"/>
              <a:t>20</a:t>
            </a:fld>
            <a:endParaRPr lang="en-US"/>
          </a:p>
        </p:txBody>
      </p:sp>
    </p:spTree>
    <p:extLst>
      <p:ext uri="{BB962C8B-B14F-4D97-AF65-F5344CB8AC3E}">
        <p14:creationId xmlns:p14="http://schemas.microsoft.com/office/powerpoint/2010/main" val="1554245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nonrandomized, multicenter, international study of 900 patients, use of the Heart Logic </a:t>
            </a:r>
            <a:r>
              <a:rPr lang="en-US" dirty="0" err="1"/>
              <a:t>multisensor</a:t>
            </a:r>
            <a:r>
              <a:rPr lang="en-US" dirty="0"/>
              <a:t> index predicted impending HF decompensation. In a post-hoc analysis that looked at predictors of a HF hospitalization, a </a:t>
            </a:r>
            <a:r>
              <a:rPr lang="en-US" dirty="0" err="1"/>
              <a:t>heartlogic</a:t>
            </a:r>
            <a:r>
              <a:rPr lang="en-US" dirty="0"/>
              <a:t> score of &gt;16 was the strongest predictor. Notably, this model was adjusted for several other markers that we commonly use in clinical practice such as NT-</a:t>
            </a:r>
            <a:r>
              <a:rPr lang="en-US" dirty="0" err="1"/>
              <a:t>proBNP</a:t>
            </a:r>
            <a:r>
              <a:rPr lang="en-US" dirty="0"/>
              <a:t>, clinical symptoms and changes in creatinine. </a:t>
            </a:r>
          </a:p>
        </p:txBody>
      </p:sp>
      <p:sp>
        <p:nvSpPr>
          <p:cNvPr id="4" name="Slide Number Placeholder 3"/>
          <p:cNvSpPr>
            <a:spLocks noGrp="1"/>
          </p:cNvSpPr>
          <p:nvPr>
            <p:ph type="sldNum" sz="quarter" idx="5"/>
          </p:nvPr>
        </p:nvSpPr>
        <p:spPr/>
        <p:txBody>
          <a:bodyPr/>
          <a:lstStyle/>
          <a:p>
            <a:fld id="{99F8C1AF-BD03-4715-8ED2-DC93D96B5C8C}" type="slidenum">
              <a:rPr lang="en-US" smtClean="0"/>
              <a:t>21</a:t>
            </a:fld>
            <a:endParaRPr lang="en-US"/>
          </a:p>
        </p:txBody>
      </p:sp>
    </p:spTree>
    <p:extLst>
      <p:ext uri="{BB962C8B-B14F-4D97-AF65-F5344CB8AC3E}">
        <p14:creationId xmlns:p14="http://schemas.microsoft.com/office/powerpoint/2010/main" val="1380868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will review when a patient should be referred to the heart failure clinic. A simple mnemonic I NEED HELP summarizes these indications and is endorsed in the latest ACC/AHA HF guidelines and the 2024 expert consensus pathway for </a:t>
            </a:r>
            <a:r>
              <a:rPr lang="en-US" dirty="0" err="1"/>
              <a:t>HFrEF</a:t>
            </a:r>
            <a:r>
              <a:rPr lang="en-US" dirty="0"/>
              <a:t> by ACC/AHA. This mnemonic stands for I implying need for inotropes at any time point including briefly during a hospitalization. N stands for New York heart association class </a:t>
            </a:r>
            <a:r>
              <a:rPr lang="en-US" dirty="0" err="1"/>
              <a:t>IIIb</a:t>
            </a:r>
            <a:r>
              <a:rPr lang="en-US" dirty="0"/>
              <a:t>/IV symptoms or persistently elevated Natriuretic peptides. E stands for end organ damage (for example worsening renal or hepatic function). The next E signifies a severely reduced ejection fraction of &lt;=35%. D represents defibrillator shocks. H stands for recurrent hospitalizations. E signifies edema that is refractory to high dose or escalating doses of diuretics. L stands for low blood pressure or high heart rate and P signifies progressive intolerance to guideline directed medical therapy. If your patient meets any of these criteria, please consider referring them to a HF clinic as they may benefit from intense team based management and/or may meet criteria for advanced therapies for heart failure. </a:t>
            </a:r>
          </a:p>
        </p:txBody>
      </p:sp>
      <p:sp>
        <p:nvSpPr>
          <p:cNvPr id="4" name="Slide Number Placeholder 3"/>
          <p:cNvSpPr>
            <a:spLocks noGrp="1"/>
          </p:cNvSpPr>
          <p:nvPr>
            <p:ph type="sldNum" sz="quarter" idx="5"/>
          </p:nvPr>
        </p:nvSpPr>
        <p:spPr/>
        <p:txBody>
          <a:bodyPr/>
          <a:lstStyle/>
          <a:p>
            <a:fld id="{99F8C1AF-BD03-4715-8ED2-DC93D96B5C8C}" type="slidenum">
              <a:rPr lang="en-US" smtClean="0"/>
              <a:t>22</a:t>
            </a:fld>
            <a:endParaRPr lang="en-US"/>
          </a:p>
        </p:txBody>
      </p:sp>
    </p:spTree>
    <p:extLst>
      <p:ext uri="{BB962C8B-B14F-4D97-AF65-F5344CB8AC3E}">
        <p14:creationId xmlns:p14="http://schemas.microsoft.com/office/powerpoint/2010/main" val="2207475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 reviewed device therapies in the management of NYHA class II-III patients and their specific roles ranging from patient activation and engagement to medication/therapy management. </a:t>
            </a:r>
            <a:br>
              <a:rPr lang="en-US" dirty="0"/>
            </a:br>
            <a:r>
              <a:rPr lang="en-US" dirty="0"/>
              <a:t>Patient monitoring systems such as pulmonary artery sensors and newer multisensory systems implanted in CRTD/ICDs can help reduce HF hospitalizations that are associated with a high morbidity and mortality. </a:t>
            </a:r>
            <a:br>
              <a:rPr lang="en-US" dirty="0"/>
            </a:br>
            <a:r>
              <a:rPr lang="en-US" dirty="0"/>
              <a:t>HF management needs 2 active partners – an invested patient and a clinical HF team and patient activation tools can help optimize treatment for heart failure. </a:t>
            </a:r>
          </a:p>
        </p:txBody>
      </p:sp>
      <p:sp>
        <p:nvSpPr>
          <p:cNvPr id="4" name="Slide Number Placeholder 3"/>
          <p:cNvSpPr>
            <a:spLocks noGrp="1"/>
          </p:cNvSpPr>
          <p:nvPr>
            <p:ph type="sldNum" sz="quarter" idx="5"/>
          </p:nvPr>
        </p:nvSpPr>
        <p:spPr/>
        <p:txBody>
          <a:bodyPr/>
          <a:lstStyle/>
          <a:p>
            <a:fld id="{99F8C1AF-BD03-4715-8ED2-DC93D96B5C8C}" type="slidenum">
              <a:rPr lang="en-US" smtClean="0"/>
              <a:t>23</a:t>
            </a:fld>
            <a:endParaRPr lang="en-US"/>
          </a:p>
        </p:txBody>
      </p:sp>
    </p:spTree>
    <p:extLst>
      <p:ext uri="{BB962C8B-B14F-4D97-AF65-F5344CB8AC3E}">
        <p14:creationId xmlns:p14="http://schemas.microsoft.com/office/powerpoint/2010/main" val="3241279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the ACC for this opportunity. </a:t>
            </a:r>
          </a:p>
        </p:txBody>
      </p:sp>
      <p:sp>
        <p:nvSpPr>
          <p:cNvPr id="4" name="Slide Number Placeholder 3"/>
          <p:cNvSpPr>
            <a:spLocks noGrp="1"/>
          </p:cNvSpPr>
          <p:nvPr>
            <p:ph type="sldNum" sz="quarter" idx="5"/>
          </p:nvPr>
        </p:nvSpPr>
        <p:spPr/>
        <p:txBody>
          <a:bodyPr/>
          <a:lstStyle/>
          <a:p>
            <a:fld id="{99F8C1AF-BD03-4715-8ED2-DC93D96B5C8C}" type="slidenum">
              <a:rPr lang="en-US" smtClean="0"/>
              <a:t>24</a:t>
            </a:fld>
            <a:endParaRPr lang="en-US"/>
          </a:p>
        </p:txBody>
      </p:sp>
    </p:spTree>
    <p:extLst>
      <p:ext uri="{BB962C8B-B14F-4D97-AF65-F5344CB8AC3E}">
        <p14:creationId xmlns:p14="http://schemas.microsoft.com/office/powerpoint/2010/main" val="36975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objectives from today’s talk include identifying patients with heart failure who may benefit from device monitoring strategies and learning about currently available device monitoring strategies.</a:t>
            </a:r>
          </a:p>
        </p:txBody>
      </p:sp>
      <p:sp>
        <p:nvSpPr>
          <p:cNvPr id="4" name="Slide Number Placeholder 3"/>
          <p:cNvSpPr>
            <a:spLocks noGrp="1"/>
          </p:cNvSpPr>
          <p:nvPr>
            <p:ph type="sldNum" sz="quarter" idx="5"/>
          </p:nvPr>
        </p:nvSpPr>
        <p:spPr/>
        <p:txBody>
          <a:bodyPr/>
          <a:lstStyle/>
          <a:p>
            <a:fld id="{99F8C1AF-BD03-4715-8ED2-DC93D96B5C8C}" type="slidenum">
              <a:rPr lang="en-US" smtClean="0"/>
              <a:t>3</a:t>
            </a:fld>
            <a:endParaRPr lang="en-US"/>
          </a:p>
        </p:txBody>
      </p:sp>
    </p:spTree>
    <p:extLst>
      <p:ext uri="{BB962C8B-B14F-4D97-AF65-F5344CB8AC3E}">
        <p14:creationId xmlns:p14="http://schemas.microsoft.com/office/powerpoint/2010/main" val="350989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that heart failure is a chronic and progressive condition. Patients begin at time point 1 with index hospitalization or a clinic visit with symptoms and are diagnosed with heart failure. Over the course of time, they feel better with medications and usually reach a stable plateau for variable time periods, following which there are recurrent exacerbations leading to rehospitalizations and progressive decline in functional status, eventually leading to death. Terminal stage or Stage D of heart failure are associated with a 6 month mortality of </a:t>
            </a:r>
            <a:r>
              <a:rPr lang="en-US" dirty="0" err="1"/>
              <a:t>upto</a:t>
            </a:r>
            <a:r>
              <a:rPr lang="en-US" dirty="0"/>
              <a:t> 50% and 1 year mortality of 75%. However, Stage C heart failure is also associated with 1 month mortality of </a:t>
            </a:r>
            <a:r>
              <a:rPr lang="en-US" dirty="0" err="1"/>
              <a:t>upto</a:t>
            </a:r>
            <a:r>
              <a:rPr lang="en-US" dirty="0"/>
              <a:t> 20% after a single hospitalization and a 1 year mortality of 35%. This highlights the importance of aggressive management of heart failure early on in the disease process. </a:t>
            </a:r>
          </a:p>
        </p:txBody>
      </p:sp>
      <p:sp>
        <p:nvSpPr>
          <p:cNvPr id="4" name="Slide Number Placeholder 3"/>
          <p:cNvSpPr>
            <a:spLocks noGrp="1"/>
          </p:cNvSpPr>
          <p:nvPr>
            <p:ph type="sldNum" sz="quarter" idx="5"/>
          </p:nvPr>
        </p:nvSpPr>
        <p:spPr/>
        <p:txBody>
          <a:bodyPr/>
          <a:lstStyle/>
          <a:p>
            <a:fld id="{99F8C1AF-BD03-4715-8ED2-DC93D96B5C8C}" type="slidenum">
              <a:rPr lang="en-US" smtClean="0"/>
              <a:t>4</a:t>
            </a:fld>
            <a:endParaRPr lang="en-US"/>
          </a:p>
        </p:txBody>
      </p:sp>
    </p:spTree>
    <p:extLst>
      <p:ext uri="{BB962C8B-B14F-4D97-AF65-F5344CB8AC3E}">
        <p14:creationId xmlns:p14="http://schemas.microsoft.com/office/powerpoint/2010/main" val="297973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Contemporary era of heart failure therapies comprises of 6 classes of medications that are recommended for patients with heart failure with reduced ejection fraction. However, in addition to these therapies heart failure monitoring strategies play an important role in titrating medications and preventing hospitalizations. While traditionally, patients have been asked to monitor vitals, especially daily weights, newer strategies also include use of remote pulmonary artery sensor and multiparametric system embedded in ICDs. </a:t>
            </a:r>
          </a:p>
        </p:txBody>
      </p:sp>
      <p:sp>
        <p:nvSpPr>
          <p:cNvPr id="4" name="Slide Number Placeholder 3"/>
          <p:cNvSpPr>
            <a:spLocks noGrp="1"/>
          </p:cNvSpPr>
          <p:nvPr>
            <p:ph type="sldNum" sz="quarter" idx="5"/>
          </p:nvPr>
        </p:nvSpPr>
        <p:spPr/>
        <p:txBody>
          <a:bodyPr/>
          <a:lstStyle/>
          <a:p>
            <a:fld id="{99F8C1AF-BD03-4715-8ED2-DC93D96B5C8C}" type="slidenum">
              <a:rPr lang="en-US" smtClean="0"/>
              <a:t>5</a:t>
            </a:fld>
            <a:endParaRPr lang="en-US"/>
          </a:p>
        </p:txBody>
      </p:sp>
    </p:spTree>
    <p:extLst>
      <p:ext uri="{BB962C8B-B14F-4D97-AF65-F5344CB8AC3E}">
        <p14:creationId xmlns:p14="http://schemas.microsoft.com/office/powerpoint/2010/main" val="31081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with a brief overview of available remote patient monitoring systems and begin with one that we use most commonly in clinical practice – asking patients to check their weights and other vitals daily and notify our heart failure programs of significant changes. </a:t>
            </a:r>
          </a:p>
        </p:txBody>
      </p:sp>
      <p:sp>
        <p:nvSpPr>
          <p:cNvPr id="4" name="Slide Number Placeholder 3"/>
          <p:cNvSpPr>
            <a:spLocks noGrp="1"/>
          </p:cNvSpPr>
          <p:nvPr>
            <p:ph type="sldNum" sz="quarter" idx="5"/>
          </p:nvPr>
        </p:nvSpPr>
        <p:spPr/>
        <p:txBody>
          <a:bodyPr/>
          <a:lstStyle/>
          <a:p>
            <a:fld id="{99F8C1AF-BD03-4715-8ED2-DC93D96B5C8C}" type="slidenum">
              <a:rPr lang="en-US" smtClean="0"/>
              <a:t>6</a:t>
            </a:fld>
            <a:endParaRPr lang="en-US"/>
          </a:p>
        </p:txBody>
      </p:sp>
    </p:spTree>
    <p:extLst>
      <p:ext uri="{BB962C8B-B14F-4D97-AF65-F5344CB8AC3E}">
        <p14:creationId xmlns:p14="http://schemas.microsoft.com/office/powerpoint/2010/main" val="153596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show that among all interventions that prevent heart failure re-hospitalizations, early clinic follow-up is a key strategy. However, benefits of tele monitoring of patient signs and symptoms have been shown only in smaller, single-center studies. Larger clinical trials have not consistently shown this benefit. </a:t>
            </a:r>
          </a:p>
        </p:txBody>
      </p:sp>
      <p:sp>
        <p:nvSpPr>
          <p:cNvPr id="4" name="Slide Number Placeholder 3"/>
          <p:cNvSpPr>
            <a:spLocks noGrp="1"/>
          </p:cNvSpPr>
          <p:nvPr>
            <p:ph type="sldNum" sz="quarter" idx="5"/>
          </p:nvPr>
        </p:nvSpPr>
        <p:spPr/>
        <p:txBody>
          <a:bodyPr/>
          <a:lstStyle/>
          <a:p>
            <a:fld id="{99F8C1AF-BD03-4715-8ED2-DC93D96B5C8C}" type="slidenum">
              <a:rPr lang="en-US" smtClean="0"/>
              <a:t>7</a:t>
            </a:fld>
            <a:endParaRPr lang="en-US"/>
          </a:p>
        </p:txBody>
      </p:sp>
    </p:spTree>
    <p:extLst>
      <p:ext uri="{BB962C8B-B14F-4D97-AF65-F5344CB8AC3E}">
        <p14:creationId xmlns:p14="http://schemas.microsoft.com/office/powerpoint/2010/main" val="60194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in the current day and age where every patient likely has a smartphone – newer tools are available to help engage patients in their care. The EPIC-HF trial studied the delivery of a 3-minute video and a 1-page checklist of heart failure medications to the patient directly a few days prior to an upcoming visit. The video explained importance of GDMT and how patients could help engage in their own care and encouraged them to bring up one medication or item for optimization at their upcoming clinic visit. </a:t>
            </a:r>
          </a:p>
        </p:txBody>
      </p:sp>
      <p:sp>
        <p:nvSpPr>
          <p:cNvPr id="4" name="Slide Number Placeholder 3"/>
          <p:cNvSpPr>
            <a:spLocks noGrp="1"/>
          </p:cNvSpPr>
          <p:nvPr>
            <p:ph type="sldNum" sz="quarter" idx="5"/>
          </p:nvPr>
        </p:nvSpPr>
        <p:spPr/>
        <p:txBody>
          <a:bodyPr/>
          <a:lstStyle/>
          <a:p>
            <a:fld id="{99F8C1AF-BD03-4715-8ED2-DC93D96B5C8C}" type="slidenum">
              <a:rPr lang="en-US" smtClean="0"/>
              <a:t>8</a:t>
            </a:fld>
            <a:endParaRPr lang="en-US"/>
          </a:p>
        </p:txBody>
      </p:sp>
    </p:spTree>
    <p:extLst>
      <p:ext uri="{BB962C8B-B14F-4D97-AF65-F5344CB8AC3E}">
        <p14:creationId xmlns:p14="http://schemas.microsoft.com/office/powerpoint/2010/main" val="130850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145 patients were randomized to the intervention and control arm each across a single, large US healthcare system. Patients randomized to the control arm showed higher rates of initiation and intensification of GDMT, with a composite endpoint rate that was almost 20% higher than in the control arm. This highlights how simple handheld devices can be used in heart failure management </a:t>
            </a:r>
          </a:p>
        </p:txBody>
      </p:sp>
      <p:sp>
        <p:nvSpPr>
          <p:cNvPr id="4" name="Slide Number Placeholder 3"/>
          <p:cNvSpPr>
            <a:spLocks noGrp="1"/>
          </p:cNvSpPr>
          <p:nvPr>
            <p:ph type="sldNum" sz="quarter" idx="5"/>
          </p:nvPr>
        </p:nvSpPr>
        <p:spPr/>
        <p:txBody>
          <a:bodyPr/>
          <a:lstStyle/>
          <a:p>
            <a:fld id="{99F8C1AF-BD03-4715-8ED2-DC93D96B5C8C}" type="slidenum">
              <a:rPr lang="en-US" smtClean="0"/>
              <a:t>9</a:t>
            </a:fld>
            <a:endParaRPr lang="en-US"/>
          </a:p>
        </p:txBody>
      </p:sp>
    </p:spTree>
    <p:extLst>
      <p:ext uri="{BB962C8B-B14F-4D97-AF65-F5344CB8AC3E}">
        <p14:creationId xmlns:p14="http://schemas.microsoft.com/office/powerpoint/2010/main" val="177350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EA3A-E99A-4443-A67A-B3591997A195}"/>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2937B626-76A6-9644-8D2F-66E674949246}"/>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355B3A4B-8B4F-644B-A660-228CE46BAF3D}"/>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5" name="Footer Placeholder 4">
            <a:extLst>
              <a:ext uri="{FF2B5EF4-FFF2-40B4-BE49-F238E27FC236}">
                <a16:creationId xmlns:a16="http://schemas.microsoft.com/office/drawing/2014/main" id="{CFD72C58-7A61-6044-8763-FF00EB062A8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19D0F8-73AE-2A4F-8927-F5BCD6C9BDC5}"/>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03520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2A3D-DD51-7A47-BD23-BC60DDCC841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B82E1-D0CD-C441-A58F-D21D39EDE025}"/>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29398-B685-A444-B1CA-8D8547A56321}"/>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5" name="Footer Placeholder 4">
            <a:extLst>
              <a:ext uri="{FF2B5EF4-FFF2-40B4-BE49-F238E27FC236}">
                <a16:creationId xmlns:a16="http://schemas.microsoft.com/office/drawing/2014/main" id="{4C75A793-68EE-D942-BE35-A68FB9B6C42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F9E193-4390-D543-B3F0-C7CAA99FE0DB}"/>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284393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A7C0E6-0956-F443-8327-39E89EF49D99}"/>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AEB4A-1A47-494C-886F-16F5E4DD41AB}"/>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5A922-3E18-6F47-82D9-97AE8DC59E8B}"/>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5" name="Footer Placeholder 4">
            <a:extLst>
              <a:ext uri="{FF2B5EF4-FFF2-40B4-BE49-F238E27FC236}">
                <a16:creationId xmlns:a16="http://schemas.microsoft.com/office/drawing/2014/main" id="{DF732FC9-ABFA-FE47-B916-B6ABFC91915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C1810B-59A7-954A-BF0D-66ECEF54AC5C}"/>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407520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D2EF-1676-B74C-B483-2A6E50BC226A}"/>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043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238355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3004817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3630910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11/25/2025</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3543078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11/25/2025</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2476516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11/25/2025</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1078426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11/25/2025</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278893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5778-FDEC-2342-8315-FB2C7B6D2D2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476D8-5648-CA4B-97D3-5D4F6BE9ED09}"/>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86222-3C92-1347-8E13-D3FBC1FD90A7}"/>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5" name="Footer Placeholder 4">
            <a:extLst>
              <a:ext uri="{FF2B5EF4-FFF2-40B4-BE49-F238E27FC236}">
                <a16:creationId xmlns:a16="http://schemas.microsoft.com/office/drawing/2014/main" id="{C24F3D11-B98E-8D4A-A3C5-B9CD834E49C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B87BE7-4A02-2D49-9AF0-5E68DB843659}"/>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62678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11/25/2025</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1742350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11/25/2025</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1030187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2102841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1573345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227460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2269216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310860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11/25/2025</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1681598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11/25/2025</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3360596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11/25/2025</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417210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136A-A74C-B043-90D7-29925DE7B28A}"/>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7A4EDC60-74DA-E341-9408-491531871E80}"/>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6816D4-8F1E-494E-90C0-A3C96E2EB951}"/>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5" name="Footer Placeholder 4">
            <a:extLst>
              <a:ext uri="{FF2B5EF4-FFF2-40B4-BE49-F238E27FC236}">
                <a16:creationId xmlns:a16="http://schemas.microsoft.com/office/drawing/2014/main" id="{99B8DC3D-4AC8-1A42-83AD-8BCE6B7C2ED6}"/>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F7391C-09D9-994D-ACAF-B19B39DBA20E}"/>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392757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11/25/2025</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975505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11/25/2025</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1751260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11/25/2025</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3364339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3156929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993450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2943866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2027499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3882797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11/25/2025</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4084950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11/25/2025</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23707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3058-016B-5745-B812-505E80ACFCF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D7B328-1AF8-9D4F-924C-F2EED92D28C7}"/>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E5DB7-E159-204A-AF63-E6E78E523D43}"/>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156C53-3E82-CA45-A8FC-869A2B8E9CBE}"/>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6" name="Footer Placeholder 5">
            <a:extLst>
              <a:ext uri="{FF2B5EF4-FFF2-40B4-BE49-F238E27FC236}">
                <a16:creationId xmlns:a16="http://schemas.microsoft.com/office/drawing/2014/main" id="{1F9E4129-A185-6A42-9CB1-7896FD7D062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A33188-A59B-584B-871C-AFA51D48CFF3}"/>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980046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11/25/2025</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3351783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11/25/2025</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3058093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11/25/2025</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1817597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11/25/2025</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819506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3079729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2756820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1995987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1710160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22794792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11/25/2025</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83942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8EE9-4467-D647-BAFA-A4488BE15770}"/>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588CBAF-9B8D-C24F-8CE9-B85214A7093C}"/>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4B79AF59-215D-124C-8C61-76C7CEBB003D}"/>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57AA1-486F-2E4F-A497-B8F849DD80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C2117863-CF71-E44F-B3CB-04D598D4C1B4}"/>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EB9A2-A0F1-A94E-970E-3461CF2F0209}"/>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8" name="Footer Placeholder 7">
            <a:extLst>
              <a:ext uri="{FF2B5EF4-FFF2-40B4-BE49-F238E27FC236}">
                <a16:creationId xmlns:a16="http://schemas.microsoft.com/office/drawing/2014/main" id="{1A18BDF8-935C-9249-A307-57374D86455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516ECE3-A57D-4247-B576-DE1B66D65BFE}"/>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3660212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11/25/2025</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29948946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11/25/2025</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2219407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11/25/2025</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259571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11/25/2025</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3095283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11/25/2025</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676602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14638243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465697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2484-D42C-B049-BD13-BCA6A6F97898}"/>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CB7E16A-F057-964D-9FEC-8E6F9445359A}"/>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1EED3119-9C12-404D-B016-9D258CB7B1B6}"/>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5" name="Footer Placeholder 4">
            <a:extLst>
              <a:ext uri="{FF2B5EF4-FFF2-40B4-BE49-F238E27FC236}">
                <a16:creationId xmlns:a16="http://schemas.microsoft.com/office/drawing/2014/main" id="{ACDA39C3-40CA-E94C-AE7F-36FF1490577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31724C-09DB-2144-B154-009B94007EE5}"/>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908070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C54B-A8BF-1949-9546-B38EFD64701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89600A-33A9-D64E-9A66-92B0008547E9}"/>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B2AB8-154A-AD40-AD7F-BA003E14CCF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5" name="Footer Placeholder 4">
            <a:extLst>
              <a:ext uri="{FF2B5EF4-FFF2-40B4-BE49-F238E27FC236}">
                <a16:creationId xmlns:a16="http://schemas.microsoft.com/office/drawing/2014/main" id="{96AA177F-29F7-1D4F-8931-BCF194DFA44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B1BF94-83D8-5646-84E8-A4B79FB847A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373451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9A95-21F3-C646-9091-B2F676152AA8}"/>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6905CB7F-4AB2-C044-AFDE-04D20A3D1FC7}"/>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B1603-126D-9C4E-8693-9C630842EC72}"/>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5" name="Footer Placeholder 4">
            <a:extLst>
              <a:ext uri="{FF2B5EF4-FFF2-40B4-BE49-F238E27FC236}">
                <a16:creationId xmlns:a16="http://schemas.microsoft.com/office/drawing/2014/main" id="{26099CEF-979E-CC40-90F4-092E638AED0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36CB9-65B9-A74F-B948-F5D21745E2FE}"/>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43086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576D-865E-234C-AF24-09D11070F569}"/>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FFCCE9E-B4A5-1E49-955C-9E65C1C1D592}"/>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4" name="Footer Placeholder 3">
            <a:extLst>
              <a:ext uri="{FF2B5EF4-FFF2-40B4-BE49-F238E27FC236}">
                <a16:creationId xmlns:a16="http://schemas.microsoft.com/office/drawing/2014/main" id="{7D6A9817-BE51-7245-91E9-4E36720B45D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75A52E-B59B-0947-A618-61A11DF52245}"/>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6325478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977A-0587-A14E-AB08-B8AC843743B9}"/>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D13118-E3CF-3E48-8BC2-765206D08BA8}"/>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21B8B-661A-7542-91E9-48438268904C}"/>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B8F33-DD28-AA47-BD43-CCB074C51738}"/>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6" name="Footer Placeholder 5">
            <a:extLst>
              <a:ext uri="{FF2B5EF4-FFF2-40B4-BE49-F238E27FC236}">
                <a16:creationId xmlns:a16="http://schemas.microsoft.com/office/drawing/2014/main" id="{A35943D7-A742-8840-8DF3-34CD89974AE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860D5C-F9BB-9443-8B25-794540CC3835}"/>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9759469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5F88-9445-E349-BAB9-991DFC360F5E}"/>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1D6B068-EC90-DB49-BD94-F4D75F15E8B2}"/>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826D32E-B2BA-DD46-A6E8-F6ED2FEF6D37}"/>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2A6CB6-0C9B-CB46-9CA9-DFFED610911D}"/>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34487DB1-D2A2-A149-8950-DA910FC650E6}"/>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079548-1736-3B49-9306-64829ED2D0AF}"/>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8" name="Footer Placeholder 7">
            <a:extLst>
              <a:ext uri="{FF2B5EF4-FFF2-40B4-BE49-F238E27FC236}">
                <a16:creationId xmlns:a16="http://schemas.microsoft.com/office/drawing/2014/main" id="{7F3D4E9D-48CD-D349-90A3-187D5E58416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2E16E36-58FC-EF4A-B478-017975C18C60}"/>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42466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D3DE-9EF1-064E-B545-1312994F2A9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C8D7F85-54F1-314A-A56D-A398801F4D4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4" name="Footer Placeholder 3">
            <a:extLst>
              <a:ext uri="{FF2B5EF4-FFF2-40B4-BE49-F238E27FC236}">
                <a16:creationId xmlns:a16="http://schemas.microsoft.com/office/drawing/2014/main" id="{04692884-BEE5-CB49-B2E3-908A8B9E86D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11A64F8-C15E-7C46-B66F-1B4930FB7380}"/>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0242757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FE615-68BB-894B-B6D5-AFC304D2C6A1}"/>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3" name="Footer Placeholder 2">
            <a:extLst>
              <a:ext uri="{FF2B5EF4-FFF2-40B4-BE49-F238E27FC236}">
                <a16:creationId xmlns:a16="http://schemas.microsoft.com/office/drawing/2014/main" id="{1E4C6D6C-81A2-7740-9312-EFAB506451C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D8DC73-195E-1B4D-8B3E-4DA9F7D324BC}"/>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1124985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ECE2-A9DF-2B41-B2DE-03912D355860}"/>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3022B054-BC9C-FD4E-BA1B-4CCA2828E3AC}"/>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AEA204-B26C-9E44-8F8F-D6F6919991B1}"/>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99F03AA1-77FF-5342-9022-5C00F5661110}"/>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6" name="Footer Placeholder 5">
            <a:extLst>
              <a:ext uri="{FF2B5EF4-FFF2-40B4-BE49-F238E27FC236}">
                <a16:creationId xmlns:a16="http://schemas.microsoft.com/office/drawing/2014/main" id="{8A5FC9D3-2D80-7648-96FA-7F19772AB11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3A0821-AE03-0E42-956D-98F580166DA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38239761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AC82-DBA8-4047-AE32-EECE6514AF70}"/>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378E6EC5-FC68-124E-94E4-98E285A80B52}"/>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82789692-F210-B542-9956-23C4322D70AD}"/>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BB33F2B4-A779-2441-9570-241EA76EC893}"/>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6" name="Footer Placeholder 5">
            <a:extLst>
              <a:ext uri="{FF2B5EF4-FFF2-40B4-BE49-F238E27FC236}">
                <a16:creationId xmlns:a16="http://schemas.microsoft.com/office/drawing/2014/main" id="{0207B13E-EA7E-224C-A185-CD3946711D1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36B60F-A790-1F43-9950-1ED13936E64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991307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0F72-D0E1-F745-AA77-36969E04FB1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01605-75FC-354C-8D70-1FCBC11D0A1E}"/>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D0004-A6FB-A942-B7B9-E910772C67D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5" name="Footer Placeholder 4">
            <a:extLst>
              <a:ext uri="{FF2B5EF4-FFF2-40B4-BE49-F238E27FC236}">
                <a16:creationId xmlns:a16="http://schemas.microsoft.com/office/drawing/2014/main" id="{D85CB254-4105-AC43-8A5E-A41EC4FD755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0EF3E7-7BEA-A443-A38F-A8C8DF5B1F13}"/>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2401569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DC67F-5BFC-754E-843B-496D7862A6F5}"/>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589577-19E1-1B49-B2E6-4C4355831AF1}"/>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0CEC6-EE1E-DC45-9D94-A639F4191366}"/>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5" name="Footer Placeholder 4">
            <a:extLst>
              <a:ext uri="{FF2B5EF4-FFF2-40B4-BE49-F238E27FC236}">
                <a16:creationId xmlns:a16="http://schemas.microsoft.com/office/drawing/2014/main" id="{8189E106-2794-EF40-B6FF-CEA6778822D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532490-6B3C-4E47-A5E8-E866A6A48A31}"/>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2459437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EA3A-E99A-4443-A67A-B3591997A195}"/>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2937B626-76A6-9644-8D2F-66E674949246}"/>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355B3A4B-8B4F-644B-A660-228CE46BAF3D}"/>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5" name="Footer Placeholder 4">
            <a:extLst>
              <a:ext uri="{FF2B5EF4-FFF2-40B4-BE49-F238E27FC236}">
                <a16:creationId xmlns:a16="http://schemas.microsoft.com/office/drawing/2014/main" id="{CFD72C58-7A61-6044-8763-FF00EB062A8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19D0F8-73AE-2A4F-8927-F5BCD6C9BDC5}"/>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839860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5778-FDEC-2342-8315-FB2C7B6D2D2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476D8-5648-CA4B-97D3-5D4F6BE9ED09}"/>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86222-3C92-1347-8E13-D3FBC1FD90A7}"/>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5" name="Footer Placeholder 4">
            <a:extLst>
              <a:ext uri="{FF2B5EF4-FFF2-40B4-BE49-F238E27FC236}">
                <a16:creationId xmlns:a16="http://schemas.microsoft.com/office/drawing/2014/main" id="{C24F3D11-B98E-8D4A-A3C5-B9CD834E49C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B87BE7-4A02-2D49-9AF0-5E68DB843659}"/>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91613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14CED-E364-2E44-9ED1-C0DDC83EAC84}"/>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3" name="Footer Placeholder 2">
            <a:extLst>
              <a:ext uri="{FF2B5EF4-FFF2-40B4-BE49-F238E27FC236}">
                <a16:creationId xmlns:a16="http://schemas.microsoft.com/office/drawing/2014/main" id="{ECB98C54-C8F9-E944-835E-DBB069F25A2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2BB1729-3235-334F-87B7-53685430553A}"/>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8621304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136A-A74C-B043-90D7-29925DE7B28A}"/>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7A4EDC60-74DA-E341-9408-491531871E80}"/>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6816D4-8F1E-494E-90C0-A3C96E2EB951}"/>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5" name="Footer Placeholder 4">
            <a:extLst>
              <a:ext uri="{FF2B5EF4-FFF2-40B4-BE49-F238E27FC236}">
                <a16:creationId xmlns:a16="http://schemas.microsoft.com/office/drawing/2014/main" id="{99B8DC3D-4AC8-1A42-83AD-8BCE6B7C2ED6}"/>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F7391C-09D9-994D-ACAF-B19B39DBA20E}"/>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83469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3058-016B-5745-B812-505E80ACFCF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D7B328-1AF8-9D4F-924C-F2EED92D28C7}"/>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E5DB7-E159-204A-AF63-E6E78E523D43}"/>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156C53-3E82-CA45-A8FC-869A2B8E9CBE}"/>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6" name="Footer Placeholder 5">
            <a:extLst>
              <a:ext uri="{FF2B5EF4-FFF2-40B4-BE49-F238E27FC236}">
                <a16:creationId xmlns:a16="http://schemas.microsoft.com/office/drawing/2014/main" id="{1F9E4129-A185-6A42-9CB1-7896FD7D062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A33188-A59B-584B-871C-AFA51D48CFF3}"/>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9194448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8EE9-4467-D647-BAFA-A4488BE15770}"/>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588CBAF-9B8D-C24F-8CE9-B85214A7093C}"/>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4B79AF59-215D-124C-8C61-76C7CEBB003D}"/>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57AA1-486F-2E4F-A497-B8F849DD80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C2117863-CF71-E44F-B3CB-04D598D4C1B4}"/>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EB9A2-A0F1-A94E-970E-3461CF2F0209}"/>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8" name="Footer Placeholder 7">
            <a:extLst>
              <a:ext uri="{FF2B5EF4-FFF2-40B4-BE49-F238E27FC236}">
                <a16:creationId xmlns:a16="http://schemas.microsoft.com/office/drawing/2014/main" id="{1A18BDF8-935C-9249-A307-57374D86455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516ECE3-A57D-4247-B576-DE1B66D65BFE}"/>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479632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576D-865E-234C-AF24-09D11070F569}"/>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FFCCE9E-B4A5-1E49-955C-9E65C1C1D592}"/>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4" name="Footer Placeholder 3">
            <a:extLst>
              <a:ext uri="{FF2B5EF4-FFF2-40B4-BE49-F238E27FC236}">
                <a16:creationId xmlns:a16="http://schemas.microsoft.com/office/drawing/2014/main" id="{7D6A9817-BE51-7245-91E9-4E36720B45D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75A52E-B59B-0947-A618-61A11DF52245}"/>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5791902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14CED-E364-2E44-9ED1-C0DDC83EAC84}"/>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3" name="Footer Placeholder 2">
            <a:extLst>
              <a:ext uri="{FF2B5EF4-FFF2-40B4-BE49-F238E27FC236}">
                <a16:creationId xmlns:a16="http://schemas.microsoft.com/office/drawing/2014/main" id="{ECB98C54-C8F9-E944-835E-DBB069F25A2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2BB1729-3235-334F-87B7-53685430553A}"/>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2546240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745-6754-B441-9021-4530318E2245}"/>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8D322BA4-E4B2-8447-A1B0-7E0EFD76357B}"/>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03893-0CC8-E541-8E41-A835EF8D40D7}"/>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4F1BA3F4-33EF-6147-BAB5-90742375CBFE}"/>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6" name="Footer Placeholder 5">
            <a:extLst>
              <a:ext uri="{FF2B5EF4-FFF2-40B4-BE49-F238E27FC236}">
                <a16:creationId xmlns:a16="http://schemas.microsoft.com/office/drawing/2014/main" id="{E4C1B6DC-742B-0544-9D58-E1C30A2AD29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01553E-A52C-AE47-82B9-16AB6AAB1DC2}"/>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584006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FF03-6D5E-F34A-862A-DA791D050FC4}"/>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A2B16FDB-0826-D545-B4FA-EBE1B877CCAB}"/>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4A0DC76E-095A-394D-96F7-50CC82BFBFCD}"/>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F68B4EDC-1297-564B-9225-BCBCDE5C30EB}"/>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6" name="Footer Placeholder 5">
            <a:extLst>
              <a:ext uri="{FF2B5EF4-FFF2-40B4-BE49-F238E27FC236}">
                <a16:creationId xmlns:a16="http://schemas.microsoft.com/office/drawing/2014/main" id="{9A3FE002-8DC7-FA48-BC80-D45AB09078E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FA4EC1-E84C-6A41-ACB5-B349A31B8F5A}"/>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239708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2A3D-DD51-7A47-BD23-BC60DDCC841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B82E1-D0CD-C441-A58F-D21D39EDE025}"/>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29398-B685-A444-B1CA-8D8547A56321}"/>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5" name="Footer Placeholder 4">
            <a:extLst>
              <a:ext uri="{FF2B5EF4-FFF2-40B4-BE49-F238E27FC236}">
                <a16:creationId xmlns:a16="http://schemas.microsoft.com/office/drawing/2014/main" id="{4C75A793-68EE-D942-BE35-A68FB9B6C42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F9E193-4390-D543-B3F0-C7CAA99FE0DB}"/>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4568982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A7C0E6-0956-F443-8327-39E89EF49D99}"/>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AEB4A-1A47-494C-886F-16F5E4DD41AB}"/>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5A922-3E18-6F47-82D9-97AE8DC59E8B}"/>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5" name="Footer Placeholder 4">
            <a:extLst>
              <a:ext uri="{FF2B5EF4-FFF2-40B4-BE49-F238E27FC236}">
                <a16:creationId xmlns:a16="http://schemas.microsoft.com/office/drawing/2014/main" id="{DF732FC9-ABFA-FE47-B916-B6ABFC91915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C1810B-59A7-954A-BF0D-66ECEF54AC5C}"/>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7998995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D2EF-1676-B74C-B483-2A6E50BC226A}"/>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3458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745-6754-B441-9021-4530318E2245}"/>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8D322BA4-E4B2-8447-A1B0-7E0EFD76357B}"/>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03893-0CC8-E541-8E41-A835EF8D40D7}"/>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4F1BA3F4-33EF-6147-BAB5-90742375CBFE}"/>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6" name="Footer Placeholder 5">
            <a:extLst>
              <a:ext uri="{FF2B5EF4-FFF2-40B4-BE49-F238E27FC236}">
                <a16:creationId xmlns:a16="http://schemas.microsoft.com/office/drawing/2014/main" id="{E4C1B6DC-742B-0544-9D58-E1C30A2AD29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01553E-A52C-AE47-82B9-16AB6AAB1DC2}"/>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1509624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2484-D42C-B049-BD13-BCA6A6F97898}"/>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CB7E16A-F057-964D-9FEC-8E6F9445359A}"/>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1EED3119-9C12-404D-B016-9D258CB7B1B6}"/>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5" name="Footer Placeholder 4">
            <a:extLst>
              <a:ext uri="{FF2B5EF4-FFF2-40B4-BE49-F238E27FC236}">
                <a16:creationId xmlns:a16="http://schemas.microsoft.com/office/drawing/2014/main" id="{ACDA39C3-40CA-E94C-AE7F-36FF1490577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31724C-09DB-2144-B154-009B94007EE5}"/>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0382657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C54B-A8BF-1949-9546-B38EFD64701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89600A-33A9-D64E-9A66-92B0008547E9}"/>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B2AB8-154A-AD40-AD7F-BA003E14CCF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5" name="Footer Placeholder 4">
            <a:extLst>
              <a:ext uri="{FF2B5EF4-FFF2-40B4-BE49-F238E27FC236}">
                <a16:creationId xmlns:a16="http://schemas.microsoft.com/office/drawing/2014/main" id="{96AA177F-29F7-1D4F-8931-BCF194DFA44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B1BF94-83D8-5646-84E8-A4B79FB847A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41305213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9A95-21F3-C646-9091-B2F676152AA8}"/>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6905CB7F-4AB2-C044-AFDE-04D20A3D1FC7}"/>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B1603-126D-9C4E-8693-9C630842EC72}"/>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5" name="Footer Placeholder 4">
            <a:extLst>
              <a:ext uri="{FF2B5EF4-FFF2-40B4-BE49-F238E27FC236}">
                <a16:creationId xmlns:a16="http://schemas.microsoft.com/office/drawing/2014/main" id="{26099CEF-979E-CC40-90F4-092E638AED0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36CB9-65B9-A74F-B948-F5D21745E2FE}"/>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8463907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977A-0587-A14E-AB08-B8AC843743B9}"/>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D13118-E3CF-3E48-8BC2-765206D08BA8}"/>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21B8B-661A-7542-91E9-48438268904C}"/>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B8F33-DD28-AA47-BD43-CCB074C51738}"/>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6" name="Footer Placeholder 5">
            <a:extLst>
              <a:ext uri="{FF2B5EF4-FFF2-40B4-BE49-F238E27FC236}">
                <a16:creationId xmlns:a16="http://schemas.microsoft.com/office/drawing/2014/main" id="{A35943D7-A742-8840-8DF3-34CD89974AE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860D5C-F9BB-9443-8B25-794540CC3835}"/>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7149926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5F88-9445-E349-BAB9-991DFC360F5E}"/>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1D6B068-EC90-DB49-BD94-F4D75F15E8B2}"/>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826D32E-B2BA-DD46-A6E8-F6ED2FEF6D37}"/>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2A6CB6-0C9B-CB46-9CA9-DFFED610911D}"/>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34487DB1-D2A2-A149-8950-DA910FC650E6}"/>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079548-1736-3B49-9306-64829ED2D0AF}"/>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8" name="Footer Placeholder 7">
            <a:extLst>
              <a:ext uri="{FF2B5EF4-FFF2-40B4-BE49-F238E27FC236}">
                <a16:creationId xmlns:a16="http://schemas.microsoft.com/office/drawing/2014/main" id="{7F3D4E9D-48CD-D349-90A3-187D5E58416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2E16E36-58FC-EF4A-B478-017975C18C60}"/>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4926274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D3DE-9EF1-064E-B545-1312994F2A9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C8D7F85-54F1-314A-A56D-A398801F4D4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4" name="Footer Placeholder 3">
            <a:extLst>
              <a:ext uri="{FF2B5EF4-FFF2-40B4-BE49-F238E27FC236}">
                <a16:creationId xmlns:a16="http://schemas.microsoft.com/office/drawing/2014/main" id="{04692884-BEE5-CB49-B2E3-908A8B9E86D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11A64F8-C15E-7C46-B66F-1B4930FB7380}"/>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9727567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FE615-68BB-894B-B6D5-AFC304D2C6A1}"/>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3" name="Footer Placeholder 2">
            <a:extLst>
              <a:ext uri="{FF2B5EF4-FFF2-40B4-BE49-F238E27FC236}">
                <a16:creationId xmlns:a16="http://schemas.microsoft.com/office/drawing/2014/main" id="{1E4C6D6C-81A2-7740-9312-EFAB506451C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D8DC73-195E-1B4D-8B3E-4DA9F7D324BC}"/>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1756578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ECE2-A9DF-2B41-B2DE-03912D355860}"/>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3022B054-BC9C-FD4E-BA1B-4CCA2828E3AC}"/>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AEA204-B26C-9E44-8F8F-D6F6919991B1}"/>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99F03AA1-77FF-5342-9022-5C00F5661110}"/>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6" name="Footer Placeholder 5">
            <a:extLst>
              <a:ext uri="{FF2B5EF4-FFF2-40B4-BE49-F238E27FC236}">
                <a16:creationId xmlns:a16="http://schemas.microsoft.com/office/drawing/2014/main" id="{8A5FC9D3-2D80-7648-96FA-7F19772AB11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3A0821-AE03-0E42-956D-98F580166DA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6452524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AC82-DBA8-4047-AE32-EECE6514AF70}"/>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378E6EC5-FC68-124E-94E4-98E285A80B52}"/>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82789692-F210-B542-9956-23C4322D70AD}"/>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BB33F2B4-A779-2441-9570-241EA76EC893}"/>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6" name="Footer Placeholder 5">
            <a:extLst>
              <a:ext uri="{FF2B5EF4-FFF2-40B4-BE49-F238E27FC236}">
                <a16:creationId xmlns:a16="http://schemas.microsoft.com/office/drawing/2014/main" id="{0207B13E-EA7E-224C-A185-CD3946711D1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36B60F-A790-1F43-9950-1ED13936E64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6029315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0F72-D0E1-F745-AA77-36969E04FB1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01605-75FC-354C-8D70-1FCBC11D0A1E}"/>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D0004-A6FB-A942-B7B9-E910772C67D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5" name="Footer Placeholder 4">
            <a:extLst>
              <a:ext uri="{FF2B5EF4-FFF2-40B4-BE49-F238E27FC236}">
                <a16:creationId xmlns:a16="http://schemas.microsoft.com/office/drawing/2014/main" id="{D85CB254-4105-AC43-8A5E-A41EC4FD755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0EF3E7-7BEA-A443-A38F-A8C8DF5B1F13}"/>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95518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FF03-6D5E-F34A-862A-DA791D050FC4}"/>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A2B16FDB-0826-D545-B4FA-EBE1B877CCAB}"/>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4A0DC76E-095A-394D-96F7-50CC82BFBFCD}"/>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F68B4EDC-1297-564B-9225-BCBCDE5C30EB}"/>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11/25/2025</a:t>
            </a:fld>
            <a:endParaRPr lang="en-US"/>
          </a:p>
        </p:txBody>
      </p:sp>
      <p:sp>
        <p:nvSpPr>
          <p:cNvPr id="6" name="Footer Placeholder 5">
            <a:extLst>
              <a:ext uri="{FF2B5EF4-FFF2-40B4-BE49-F238E27FC236}">
                <a16:creationId xmlns:a16="http://schemas.microsoft.com/office/drawing/2014/main" id="{9A3FE002-8DC7-FA48-BC80-D45AB09078E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FA4EC1-E84C-6A41-ACB5-B349A31B8F5A}"/>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9145477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DC67F-5BFC-754E-843B-496D7862A6F5}"/>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589577-19E1-1B49-B2E6-4C4355831AF1}"/>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0CEC6-EE1E-DC45-9D94-A639F4191366}"/>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11/25/2025</a:t>
            </a:fld>
            <a:endParaRPr lang="en-US"/>
          </a:p>
        </p:txBody>
      </p:sp>
      <p:sp>
        <p:nvSpPr>
          <p:cNvPr id="5" name="Footer Placeholder 4">
            <a:extLst>
              <a:ext uri="{FF2B5EF4-FFF2-40B4-BE49-F238E27FC236}">
                <a16:creationId xmlns:a16="http://schemas.microsoft.com/office/drawing/2014/main" id="{8189E106-2794-EF40-B6FF-CEA6778822D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532490-6B3C-4E47-A5E8-E866A6A48A31}"/>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320489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7.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17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38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310165712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8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Avenir Book" panose="02000503020000020003" pitchFamily="2" charset="0"/>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2248930" y="275167"/>
            <a:ext cx="933347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38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144397276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8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Avenir Book" panose="02000503020000020003" pitchFamily="2" charset="0"/>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2248930" y="275167"/>
            <a:ext cx="933347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38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5050731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8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Avenir Book" panose="02000503020000020003" pitchFamily="2" charset="0"/>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38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11/25/2025</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344159191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8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Avenir Book" panose="02000503020000020003" pitchFamily="2" charset="0"/>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8227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2261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551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C17F3BD-2F68-42D8-BE43-A3B3913D7125}"/>
              </a:ext>
            </a:extLst>
          </p:cNvPr>
          <p:cNvSpPr txBox="1">
            <a:spLocks/>
          </p:cNvSpPr>
          <p:nvPr/>
        </p:nvSpPr>
        <p:spPr bwMode="auto">
          <a:xfrm>
            <a:off x="914400" y="1295401"/>
            <a:ext cx="10363200" cy="196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defTabSz="1219170">
              <a:spcBef>
                <a:spcPct val="0"/>
              </a:spcBef>
              <a:spcAft>
                <a:spcPct val="0"/>
              </a:spcAft>
            </a:pPr>
            <a:r>
              <a:rPr lang="en-US" altLang="en-US" sz="6000" b="1" dirty="0">
                <a:solidFill>
                  <a:srgbClr val="00386B"/>
                </a:solidFill>
                <a:latin typeface="Avenir Heavy"/>
                <a:ea typeface="MS PGothic"/>
              </a:rPr>
              <a:t>Identifying the Right Patient: Who, Why, When and How </a:t>
            </a:r>
            <a:endParaRPr lang="en-US" altLang="en-US" sz="6000" b="1" dirty="0">
              <a:solidFill>
                <a:srgbClr val="00386B"/>
              </a:solidFill>
              <a:latin typeface="Garamond" panose="02020404030301010803" pitchFamily="18" charset="0"/>
            </a:endParaRPr>
          </a:p>
        </p:txBody>
      </p:sp>
      <p:sp>
        <p:nvSpPr>
          <p:cNvPr id="8" name="Subtitle 2">
            <a:extLst>
              <a:ext uri="{FF2B5EF4-FFF2-40B4-BE49-F238E27FC236}">
                <a16:creationId xmlns:a16="http://schemas.microsoft.com/office/drawing/2014/main" id="{4D9872F8-B57F-4FF8-82F7-257BA2E0DCB6}"/>
              </a:ext>
            </a:extLst>
          </p:cNvPr>
          <p:cNvSpPr txBox="1">
            <a:spLocks/>
          </p:cNvSpPr>
          <p:nvPr/>
        </p:nvSpPr>
        <p:spPr bwMode="auto">
          <a:xfrm>
            <a:off x="457200" y="2804889"/>
            <a:ext cx="11277600" cy="1960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normAutofit fontScale="775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1219170" eaLnBrk="1" fontAlgn="auto" hangingPunct="1">
              <a:spcAft>
                <a:spcPts val="0"/>
              </a:spcAft>
              <a:defRPr/>
            </a:pPr>
            <a:endParaRPr lang="en-US" sz="4267" dirty="0">
              <a:solidFill>
                <a:prstClr val="black">
                  <a:tint val="75000"/>
                </a:prstClr>
              </a:solidFill>
              <a:latin typeface="Garamond" pitchFamily="18" charset="0"/>
              <a:cs typeface="+mn-cs"/>
            </a:endParaRPr>
          </a:p>
          <a:p>
            <a:pPr defTabSz="1219170" eaLnBrk="1" fontAlgn="auto" hangingPunct="1">
              <a:spcAft>
                <a:spcPts val="0"/>
              </a:spcAft>
              <a:defRPr/>
            </a:pPr>
            <a:r>
              <a:rPr lang="en-US" dirty="0">
                <a:solidFill>
                  <a:prstClr val="black">
                    <a:tint val="75000"/>
                  </a:prstClr>
                </a:solidFill>
                <a:latin typeface="Avenir Book" panose="02000503020000020003" pitchFamily="2" charset="0"/>
                <a:cs typeface="Gotham Book" pitchFamily="2" charset="0"/>
              </a:rPr>
              <a:t>Supriya Shore MD</a:t>
            </a:r>
          </a:p>
          <a:p>
            <a:pPr defTabSz="1219170" eaLnBrk="1" fontAlgn="auto" hangingPunct="1">
              <a:spcAft>
                <a:spcPts val="0"/>
              </a:spcAft>
              <a:defRPr/>
            </a:pPr>
            <a:r>
              <a:rPr lang="en-US" dirty="0">
                <a:solidFill>
                  <a:prstClr val="black">
                    <a:tint val="75000"/>
                  </a:prstClr>
                </a:solidFill>
                <a:latin typeface="Avenir Book" panose="02000503020000020003" pitchFamily="2" charset="0"/>
                <a:cs typeface="Gotham Book" pitchFamily="2" charset="0"/>
              </a:rPr>
              <a:t>Assistant Professor </a:t>
            </a:r>
            <a:br>
              <a:rPr lang="en-US" dirty="0">
                <a:solidFill>
                  <a:prstClr val="black">
                    <a:tint val="75000"/>
                  </a:prstClr>
                </a:solidFill>
                <a:latin typeface="Avenir Book" panose="02000503020000020003" pitchFamily="2" charset="0"/>
                <a:cs typeface="Gotham Book" pitchFamily="2" charset="0"/>
              </a:rPr>
            </a:br>
            <a:r>
              <a:rPr lang="en-US" dirty="0">
                <a:solidFill>
                  <a:prstClr val="black">
                    <a:tint val="75000"/>
                  </a:prstClr>
                </a:solidFill>
                <a:latin typeface="Avenir Book" panose="02000503020000020003" pitchFamily="2" charset="0"/>
                <a:cs typeface="Gotham Book" pitchFamily="2" charset="0"/>
              </a:rPr>
              <a:t>Section of Heart Failure </a:t>
            </a:r>
            <a:br>
              <a:rPr lang="en-US" dirty="0">
                <a:solidFill>
                  <a:prstClr val="black">
                    <a:tint val="75000"/>
                  </a:prstClr>
                </a:solidFill>
                <a:latin typeface="Avenir Book" panose="02000503020000020003" pitchFamily="2" charset="0"/>
                <a:cs typeface="Gotham Book" pitchFamily="2" charset="0"/>
              </a:rPr>
            </a:br>
            <a:r>
              <a:rPr lang="en-US" dirty="0">
                <a:solidFill>
                  <a:prstClr val="black">
                    <a:tint val="75000"/>
                  </a:prstClr>
                </a:solidFill>
                <a:latin typeface="Avenir Book" panose="02000503020000020003" pitchFamily="2" charset="0"/>
                <a:cs typeface="Gotham Book" pitchFamily="2" charset="0"/>
              </a:rPr>
              <a:t>University of Michigan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0B4F-E30D-92EB-9F2E-BB255A13AD11}"/>
              </a:ext>
            </a:extLst>
          </p:cNvPr>
          <p:cNvSpPr>
            <a:spLocks noGrp="1"/>
          </p:cNvSpPr>
          <p:nvPr>
            <p:ph type="title"/>
          </p:nvPr>
        </p:nvSpPr>
        <p:spPr/>
        <p:txBody>
          <a:bodyPr/>
          <a:lstStyle/>
          <a:p>
            <a:r>
              <a:rPr lang="en-US" dirty="0"/>
              <a:t>Novel AI Based Tools</a:t>
            </a:r>
          </a:p>
        </p:txBody>
      </p:sp>
      <p:pic>
        <p:nvPicPr>
          <p:cNvPr id="5" name="Main graphic">
            <a:extLst>
              <a:ext uri="{FF2B5EF4-FFF2-40B4-BE49-F238E27FC236}">
                <a16:creationId xmlns:a16="http://schemas.microsoft.com/office/drawing/2014/main" id="{5F406D0A-EEFB-1C5D-9523-CA04F115ADE0}"/>
              </a:ext>
            </a:extLst>
          </p:cNvPr>
          <p:cNvPicPr/>
          <p:nvPr/>
        </p:nvPicPr>
        <p:blipFill>
          <a:blip r:embed="rId3"/>
          <a:stretch/>
        </p:blipFill>
        <p:spPr>
          <a:xfrm>
            <a:off x="800100" y="1524059"/>
            <a:ext cx="7810500" cy="5219641"/>
          </a:xfrm>
          <a:prstGeom prst="rect">
            <a:avLst/>
          </a:prstGeom>
          <a:ln>
            <a:noFill/>
          </a:ln>
        </p:spPr>
      </p:pic>
    </p:spTree>
    <p:extLst>
      <p:ext uri="{BB962C8B-B14F-4D97-AF65-F5344CB8AC3E}">
        <p14:creationId xmlns:p14="http://schemas.microsoft.com/office/powerpoint/2010/main" val="242821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336-0ABF-6F63-B5E7-72760A9BFCFA}"/>
              </a:ext>
            </a:extLst>
          </p:cNvPr>
          <p:cNvSpPr>
            <a:spLocks noGrp="1"/>
          </p:cNvSpPr>
          <p:nvPr>
            <p:ph type="title"/>
          </p:nvPr>
        </p:nvSpPr>
        <p:spPr/>
        <p:txBody>
          <a:bodyPr/>
          <a:lstStyle/>
          <a:p>
            <a:r>
              <a:rPr lang="en-US" dirty="0"/>
              <a:t>Patient Activation Tools</a:t>
            </a:r>
          </a:p>
        </p:txBody>
      </p:sp>
      <p:sp>
        <p:nvSpPr>
          <p:cNvPr id="3" name="Content Placeholder 2">
            <a:extLst>
              <a:ext uri="{FF2B5EF4-FFF2-40B4-BE49-F238E27FC236}">
                <a16:creationId xmlns:a16="http://schemas.microsoft.com/office/drawing/2014/main" id="{D028B7BF-C2FD-1F7F-0233-51C1C4F860F9}"/>
              </a:ext>
            </a:extLst>
          </p:cNvPr>
          <p:cNvSpPr>
            <a:spLocks noGrp="1"/>
          </p:cNvSpPr>
          <p:nvPr>
            <p:ph sz="half" idx="1"/>
          </p:nvPr>
        </p:nvSpPr>
        <p:spPr>
          <a:xfrm>
            <a:off x="609600" y="1600201"/>
            <a:ext cx="10579100" cy="4525963"/>
          </a:xfrm>
        </p:spPr>
        <p:txBody>
          <a:bodyPr/>
          <a:lstStyle/>
          <a:p>
            <a:pPr marL="0" indent="0">
              <a:buNone/>
            </a:pPr>
            <a:r>
              <a:rPr lang="en-US" dirty="0"/>
              <a:t>Main limitation is need for compliance</a:t>
            </a:r>
          </a:p>
          <a:p>
            <a:endParaRPr lang="en-US" dirty="0"/>
          </a:p>
          <a:p>
            <a:pPr marL="0" indent="0">
              <a:buNone/>
            </a:pPr>
            <a:endParaRPr lang="en-US" dirty="0"/>
          </a:p>
        </p:txBody>
      </p:sp>
      <p:pic>
        <p:nvPicPr>
          <p:cNvPr id="6" name="Picture 5" descr="A cartoon of a person climbing a mountain&#10;&#10;AI-generated content may be incorrect.">
            <a:extLst>
              <a:ext uri="{FF2B5EF4-FFF2-40B4-BE49-F238E27FC236}">
                <a16:creationId xmlns:a16="http://schemas.microsoft.com/office/drawing/2014/main" id="{F449F690-CA7E-85E4-36D3-9D937E6D6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299" y="2774950"/>
            <a:ext cx="4468285" cy="3351214"/>
          </a:xfrm>
          <a:prstGeom prst="rect">
            <a:avLst/>
          </a:prstGeom>
        </p:spPr>
      </p:pic>
    </p:spTree>
    <p:extLst>
      <p:ext uri="{BB962C8B-B14F-4D97-AF65-F5344CB8AC3E}">
        <p14:creationId xmlns:p14="http://schemas.microsoft.com/office/powerpoint/2010/main" val="842593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181AF8-9809-4589-D78F-A81039852EE9}"/>
              </a:ext>
            </a:extLst>
          </p:cNvPr>
          <p:cNvSpPr>
            <a:spLocks noGrp="1"/>
          </p:cNvSpPr>
          <p:nvPr>
            <p:ph idx="1"/>
          </p:nvPr>
        </p:nvSpPr>
        <p:spPr/>
        <p:txBody>
          <a:bodyPr/>
          <a:lstStyle/>
          <a:p>
            <a:pPr marL="0" indent="0">
              <a:buNone/>
            </a:pPr>
            <a:r>
              <a:rPr lang="en-US" sz="2800" dirty="0">
                <a:latin typeface="Avenir Book" panose="02000503020000020003"/>
                <a:cs typeface="Arial" panose="020B0604020202020204" pitchFamily="34" charset="0"/>
              </a:rPr>
              <a:t>Pulmonary artery pressure sensor</a:t>
            </a:r>
          </a:p>
          <a:p>
            <a:pPr marL="0" indent="0">
              <a:buNone/>
            </a:pPr>
            <a:r>
              <a:rPr lang="en-US" sz="2800" dirty="0">
                <a:latin typeface="Avenir Book" panose="02000503020000020003"/>
                <a:cs typeface="Arial" panose="020B0604020202020204" pitchFamily="34" charset="0"/>
              </a:rPr>
              <a:t>Transmits real-time data on pulmonary artery pressure and the diastolic pressure approximates the wedge pressure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a:p>
            <a:pPr marL="0" indent="0">
              <a:buNone/>
            </a:pPr>
            <a:endParaRPr lang="en-US" dirty="0"/>
          </a:p>
        </p:txBody>
      </p:sp>
      <p:pic>
        <p:nvPicPr>
          <p:cNvPr id="7170" name="Picture 2">
            <a:extLst>
              <a:ext uri="{FF2B5EF4-FFF2-40B4-BE49-F238E27FC236}">
                <a16:creationId xmlns:a16="http://schemas.microsoft.com/office/drawing/2014/main" id="{88025118-C18C-1A28-5664-779157CE4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84" y="3504143"/>
            <a:ext cx="5512001" cy="244379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ardioMEMS™ Implant - Center for Advanced Cardiac and Vascular Interventions">
            <a:extLst>
              <a:ext uri="{FF2B5EF4-FFF2-40B4-BE49-F238E27FC236}">
                <a16:creationId xmlns:a16="http://schemas.microsoft.com/office/drawing/2014/main" id="{644C9EB6-3C1E-87A1-1D07-71E9912E46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285" y="3166139"/>
            <a:ext cx="4991546" cy="29573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C7B5228-2657-C819-0835-985CD80EBF41}"/>
              </a:ext>
            </a:extLst>
          </p:cNvPr>
          <p:cNvSpPr txBox="1">
            <a:spLocks/>
          </p:cNvSpPr>
          <p:nvPr/>
        </p:nvSpPr>
        <p:spPr>
          <a:xfrm>
            <a:off x="838200" y="1998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Avenir Book" panose="02000503020000020003"/>
                <a:cs typeface="Arial" panose="020B0604020202020204" pitchFamily="34" charset="0"/>
              </a:rPr>
              <a:t>Remote PA Pressure Monitoring</a:t>
            </a:r>
          </a:p>
        </p:txBody>
      </p:sp>
    </p:spTree>
    <p:extLst>
      <p:ext uri="{BB962C8B-B14F-4D97-AF65-F5344CB8AC3E}">
        <p14:creationId xmlns:p14="http://schemas.microsoft.com/office/powerpoint/2010/main" val="69809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6AF6-8FCE-061B-FC71-791F337856EB}"/>
              </a:ext>
            </a:extLst>
          </p:cNvPr>
          <p:cNvSpPr>
            <a:spLocks noGrp="1"/>
          </p:cNvSpPr>
          <p:nvPr>
            <p:ph type="title"/>
          </p:nvPr>
        </p:nvSpPr>
        <p:spPr/>
        <p:txBody>
          <a:bodyPr/>
          <a:lstStyle/>
          <a:p>
            <a:r>
              <a:rPr lang="en-US" dirty="0">
                <a:latin typeface="Avenir Book" panose="02000503020000020003"/>
                <a:cs typeface="Arial" panose="020B0604020202020204" pitchFamily="34" charset="0"/>
              </a:rPr>
              <a:t>Remote PA Pressure Monitoring</a:t>
            </a:r>
          </a:p>
        </p:txBody>
      </p:sp>
      <p:pic>
        <p:nvPicPr>
          <p:cNvPr id="8194" name="Picture 2" descr="Intracardiac Hemodynamic Monitoring – CardioMEMS">
            <a:extLst>
              <a:ext uri="{FF2B5EF4-FFF2-40B4-BE49-F238E27FC236}">
                <a16:creationId xmlns:a16="http://schemas.microsoft.com/office/drawing/2014/main" id="{73B7F030-D6B5-B9AF-1CB6-4BB7ED84AC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2131" y="2152352"/>
            <a:ext cx="6070834" cy="31920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451B76-26DA-7EC4-8D73-8C2CF981CBCE}"/>
              </a:ext>
            </a:extLst>
          </p:cNvPr>
          <p:cNvSpPr txBox="1"/>
          <p:nvPr/>
        </p:nvSpPr>
        <p:spPr>
          <a:xfrm>
            <a:off x="1567565" y="1323594"/>
            <a:ext cx="3339966" cy="523220"/>
          </a:xfrm>
          <a:prstGeom prst="rect">
            <a:avLst/>
          </a:prstGeom>
          <a:noFill/>
        </p:spPr>
        <p:txBody>
          <a:bodyPr wrap="square" rtlCol="0">
            <a:spAutoFit/>
          </a:bodyPr>
          <a:lstStyle/>
          <a:p>
            <a:r>
              <a:rPr lang="en-US" sz="2800" dirty="0">
                <a:latin typeface="Avenir Book" panose="02000503020000020003"/>
                <a:cs typeface="Arial" panose="020B0604020202020204" pitchFamily="34" charset="0"/>
              </a:rPr>
              <a:t>Patient equipment</a:t>
            </a:r>
          </a:p>
        </p:txBody>
      </p:sp>
      <p:pic>
        <p:nvPicPr>
          <p:cNvPr id="1026" name="Picture 2">
            <a:extLst>
              <a:ext uri="{FF2B5EF4-FFF2-40B4-BE49-F238E27FC236}">
                <a16:creationId xmlns:a16="http://schemas.microsoft.com/office/drawing/2014/main" id="{EEFAB0DF-D935-1F07-1190-AE0A5D587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683" y="1444277"/>
            <a:ext cx="4763335" cy="396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682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684D3-3DAE-05F5-A0C8-F4A1D08B4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2E444-7139-5DCC-2143-2B35745B0205}"/>
              </a:ext>
            </a:extLst>
          </p:cNvPr>
          <p:cNvSpPr>
            <a:spLocks noGrp="1"/>
          </p:cNvSpPr>
          <p:nvPr>
            <p:ph type="title"/>
          </p:nvPr>
        </p:nvSpPr>
        <p:spPr/>
        <p:txBody>
          <a:bodyPr/>
          <a:lstStyle/>
          <a:p>
            <a:r>
              <a:rPr lang="en-US" dirty="0">
                <a:latin typeface="Avenir Book" panose="02000503020000020003"/>
                <a:cs typeface="Arial" panose="020B0604020202020204" pitchFamily="34" charset="0"/>
              </a:rPr>
              <a:t>Remote PA Pressure Monitoring</a:t>
            </a:r>
          </a:p>
        </p:txBody>
      </p:sp>
      <p:sp>
        <p:nvSpPr>
          <p:cNvPr id="4" name="TextBox 3">
            <a:extLst>
              <a:ext uri="{FF2B5EF4-FFF2-40B4-BE49-F238E27FC236}">
                <a16:creationId xmlns:a16="http://schemas.microsoft.com/office/drawing/2014/main" id="{DC2FC89B-C4CF-8102-4FE1-E0E7EFF4043C}"/>
              </a:ext>
            </a:extLst>
          </p:cNvPr>
          <p:cNvSpPr txBox="1"/>
          <p:nvPr/>
        </p:nvSpPr>
        <p:spPr>
          <a:xfrm>
            <a:off x="1761424" y="1690687"/>
            <a:ext cx="333996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Patient</a:t>
            </a:r>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equipment</a:t>
            </a:r>
          </a:p>
        </p:txBody>
      </p:sp>
      <p:pic>
        <p:nvPicPr>
          <p:cNvPr id="5" name="Picture 4">
            <a:extLst>
              <a:ext uri="{FF2B5EF4-FFF2-40B4-BE49-F238E27FC236}">
                <a16:creationId xmlns:a16="http://schemas.microsoft.com/office/drawing/2014/main" id="{541116A6-0815-4A70-E8B0-0BD0547DD25B}"/>
              </a:ext>
            </a:extLst>
          </p:cNvPr>
          <p:cNvPicPr>
            <a:picLocks noChangeAspect="1"/>
          </p:cNvPicPr>
          <p:nvPr/>
        </p:nvPicPr>
        <p:blipFill>
          <a:blip r:embed="rId3"/>
          <a:stretch>
            <a:fillRect/>
          </a:stretch>
        </p:blipFill>
        <p:spPr>
          <a:xfrm>
            <a:off x="541078" y="1690687"/>
            <a:ext cx="11109844" cy="3786736"/>
          </a:xfrm>
          <a:prstGeom prst="rect">
            <a:avLst/>
          </a:prstGeom>
          <a:ln w="12700">
            <a:solidFill>
              <a:schemeClr val="tx1"/>
            </a:solidFill>
          </a:ln>
        </p:spPr>
      </p:pic>
    </p:spTree>
    <p:extLst>
      <p:ext uri="{BB962C8B-B14F-4D97-AF65-F5344CB8AC3E}">
        <p14:creationId xmlns:p14="http://schemas.microsoft.com/office/powerpoint/2010/main" val="316999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E751BF2-4858-AA33-3595-8A0A92B35C6C}"/>
              </a:ext>
            </a:extLst>
          </p:cNvPr>
          <p:cNvSpPr txBox="1"/>
          <p:nvPr/>
        </p:nvSpPr>
        <p:spPr>
          <a:xfrm>
            <a:off x="990600" y="1720840"/>
            <a:ext cx="10515600" cy="3970318"/>
          </a:xfrm>
          <a:prstGeom prst="rect">
            <a:avLst/>
          </a:prstGeom>
          <a:noFill/>
        </p:spPr>
        <p:txBody>
          <a:bodyPr wrap="square" rtlCol="0">
            <a:spAutoFit/>
          </a:bodyPr>
          <a:lstStyle/>
          <a:p>
            <a:r>
              <a:rPr lang="en-US" sz="2800" dirty="0">
                <a:latin typeface="Avenir Book" panose="02000503020000020003"/>
                <a:cs typeface="Arial" panose="020B0604020202020204" pitchFamily="34" charset="0"/>
              </a:rPr>
              <a:t>Set protocols personalized to the patient for diuretics</a:t>
            </a:r>
          </a:p>
          <a:p>
            <a:endParaRPr lang="en-US" sz="2800" dirty="0">
              <a:latin typeface="Avenir Book" panose="02000503020000020003"/>
              <a:cs typeface="Arial" panose="020B0604020202020204" pitchFamily="34" charset="0"/>
            </a:endParaRPr>
          </a:p>
          <a:p>
            <a:r>
              <a:rPr lang="en-US" sz="2800" dirty="0">
                <a:latin typeface="Avenir Book" panose="02000503020000020003"/>
                <a:cs typeface="Arial" panose="020B0604020202020204" pitchFamily="34" charset="0"/>
              </a:rPr>
              <a:t>For example: </a:t>
            </a:r>
          </a:p>
          <a:p>
            <a:pPr marL="342900" indent="-342900">
              <a:buFont typeface="Arial" panose="020B0604020202020204" pitchFamily="34" charset="0"/>
              <a:buChar char="•"/>
            </a:pPr>
            <a:r>
              <a:rPr lang="en-US" sz="2800" dirty="0">
                <a:latin typeface="Avenir Book" panose="02000503020000020003"/>
                <a:cs typeface="Arial" panose="020B0604020202020204" pitchFamily="34" charset="0"/>
              </a:rPr>
              <a:t>Euvolemic range: &lt;18</a:t>
            </a:r>
          </a:p>
          <a:p>
            <a:pPr marL="800100" lvl="1" indent="-342900">
              <a:buFont typeface="Arial" panose="020B0604020202020204" pitchFamily="34" charset="0"/>
              <a:buChar char="•"/>
            </a:pPr>
            <a:r>
              <a:rPr lang="en-US" sz="2800" dirty="0">
                <a:latin typeface="Avenir Book" panose="02000503020000020003"/>
                <a:cs typeface="Arial" panose="020B0604020202020204" pitchFamily="34" charset="0"/>
              </a:rPr>
              <a:t>Torsemide 50mg daily</a:t>
            </a:r>
          </a:p>
          <a:p>
            <a:pPr marL="342900" indent="-342900">
              <a:buFont typeface="Arial" panose="020B0604020202020204" pitchFamily="34" charset="0"/>
              <a:buChar char="•"/>
            </a:pPr>
            <a:r>
              <a:rPr lang="en-US" sz="2800" dirty="0">
                <a:latin typeface="Avenir Book" panose="02000503020000020003"/>
                <a:cs typeface="Arial" panose="020B0604020202020204" pitchFamily="34" charset="0"/>
              </a:rPr>
              <a:t>Mildly volume overloaded: 18-24</a:t>
            </a:r>
          </a:p>
          <a:p>
            <a:pPr marL="800100" lvl="1" indent="-342900">
              <a:buFont typeface="Arial" panose="020B0604020202020204" pitchFamily="34" charset="0"/>
              <a:buChar char="•"/>
            </a:pPr>
            <a:r>
              <a:rPr lang="en-US" sz="2800" dirty="0">
                <a:latin typeface="Avenir Book" panose="02000503020000020003"/>
                <a:cs typeface="Arial" panose="020B0604020202020204" pitchFamily="34" charset="0"/>
              </a:rPr>
              <a:t>Torsemide 100mg daily with Potassium </a:t>
            </a:r>
            <a:r>
              <a:rPr lang="en-US" sz="2800" dirty="0" err="1">
                <a:latin typeface="Avenir Book" panose="02000503020000020003"/>
                <a:cs typeface="Arial" panose="020B0604020202020204" pitchFamily="34" charset="0"/>
              </a:rPr>
              <a:t>10mEq</a:t>
            </a:r>
            <a:r>
              <a:rPr lang="en-US" sz="2800" dirty="0">
                <a:latin typeface="Avenir Book" panose="02000503020000020003"/>
                <a:cs typeface="Arial" panose="020B0604020202020204" pitchFamily="34" charset="0"/>
              </a:rPr>
              <a:t> daily</a:t>
            </a:r>
          </a:p>
          <a:p>
            <a:pPr marL="342900" indent="-342900">
              <a:buFont typeface="Arial" panose="020B0604020202020204" pitchFamily="34" charset="0"/>
              <a:buChar char="•"/>
            </a:pPr>
            <a:r>
              <a:rPr lang="en-US" sz="2800" dirty="0">
                <a:latin typeface="Avenir Book" panose="02000503020000020003"/>
                <a:cs typeface="Arial" panose="020B0604020202020204" pitchFamily="34" charset="0"/>
              </a:rPr>
              <a:t>Severely volume overloaded: &gt;24</a:t>
            </a:r>
          </a:p>
          <a:p>
            <a:pPr marL="800100" lvl="1" indent="-342900">
              <a:buFont typeface="Arial" panose="020B0604020202020204" pitchFamily="34" charset="0"/>
              <a:buChar char="•"/>
            </a:pPr>
            <a:r>
              <a:rPr lang="en-US" sz="2800" dirty="0">
                <a:latin typeface="Avenir Book" panose="02000503020000020003"/>
                <a:cs typeface="Arial" panose="020B0604020202020204" pitchFamily="34" charset="0"/>
              </a:rPr>
              <a:t>Torsemide 100mg twice daily with Potassium </a:t>
            </a:r>
            <a:r>
              <a:rPr lang="en-US" sz="2800" dirty="0" err="1">
                <a:latin typeface="Avenir Book" panose="02000503020000020003"/>
                <a:cs typeface="Arial" panose="020B0604020202020204" pitchFamily="34" charset="0"/>
              </a:rPr>
              <a:t>20mEq</a:t>
            </a:r>
            <a:r>
              <a:rPr lang="en-US" sz="2800" dirty="0">
                <a:latin typeface="Avenir Book" panose="02000503020000020003"/>
                <a:cs typeface="Arial" panose="020B0604020202020204" pitchFamily="34" charset="0"/>
              </a:rPr>
              <a:t> daily</a:t>
            </a:r>
          </a:p>
        </p:txBody>
      </p:sp>
      <p:sp>
        <p:nvSpPr>
          <p:cNvPr id="2" name="Title 1">
            <a:extLst>
              <a:ext uri="{FF2B5EF4-FFF2-40B4-BE49-F238E27FC236}">
                <a16:creationId xmlns:a16="http://schemas.microsoft.com/office/drawing/2014/main" id="{B26BBD7A-0AF8-5B5A-0BED-2B0C1AABE049}"/>
              </a:ext>
            </a:extLst>
          </p:cNvPr>
          <p:cNvSpPr txBox="1">
            <a:spLocks/>
          </p:cNvSpPr>
          <p:nvPr/>
        </p:nvSpPr>
        <p:spPr>
          <a:xfrm>
            <a:off x="838200" y="1998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Avenir Book" panose="02000503020000020003"/>
                <a:cs typeface="Arial" panose="020B0604020202020204" pitchFamily="34" charset="0"/>
              </a:rPr>
              <a:t>Remote PA Pressure Monitoring</a:t>
            </a:r>
          </a:p>
        </p:txBody>
      </p:sp>
    </p:spTree>
    <p:extLst>
      <p:ext uri="{BB962C8B-B14F-4D97-AF65-F5344CB8AC3E}">
        <p14:creationId xmlns:p14="http://schemas.microsoft.com/office/powerpoint/2010/main" val="29747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7325" y="2488758"/>
            <a:ext cx="1446475" cy="208324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13575" y="1776455"/>
            <a:ext cx="10964849" cy="4524315"/>
          </a:xfrm>
          <a:prstGeom prst="rect">
            <a:avLst/>
          </a:prstGeom>
          <a:solidFill>
            <a:schemeClr val="bg1"/>
          </a:solidFill>
        </p:spPr>
        <p:txBody>
          <a:bodyPr wrap="square" rtlCol="0">
            <a:spAutoFit/>
          </a:bodyPr>
          <a:lstStyle/>
          <a:p>
            <a:pPr marL="571500" indent="-571500">
              <a:buFont typeface="Wingdings" panose="05000000000000000000" pitchFamily="2" charset="2"/>
              <a:buChar char="§"/>
            </a:pPr>
            <a:r>
              <a:rPr lang="en-US" sz="3600" dirty="0">
                <a:latin typeface="Avenir Book" panose="02000503020000020003"/>
                <a:cs typeface="Arial" panose="020B0604020202020204" pitchFamily="34" charset="0"/>
              </a:rPr>
              <a:t>Initial data from CHAMPION (NYHA class III or worse with a HF hospitalization): </a:t>
            </a:r>
            <a:r>
              <a:rPr lang="en-US" sz="3600" dirty="0" err="1">
                <a:latin typeface="Avenir Book" panose="02000503020000020003"/>
                <a:cs typeface="Arial" panose="020B0604020202020204" pitchFamily="34" charset="0"/>
              </a:rPr>
              <a:t>Cardiomems</a:t>
            </a:r>
            <a:r>
              <a:rPr lang="en-US" sz="3600" dirty="0">
                <a:latin typeface="Avenir Book" panose="02000503020000020003"/>
                <a:cs typeface="Arial" panose="020B0604020202020204" pitchFamily="34" charset="0"/>
              </a:rPr>
              <a:t> associated with reduced HF hospitalization with a relative risk reduction of 37% and absolute risk reduction of 12%</a:t>
            </a:r>
          </a:p>
          <a:p>
            <a:pPr marL="342900" indent="-342900">
              <a:buFontTx/>
              <a:buChar char="-"/>
            </a:pPr>
            <a:endParaRPr lang="en-US" sz="3600" dirty="0">
              <a:latin typeface="Avenir Book" panose="02000503020000020003"/>
              <a:cs typeface="Arial" panose="020B0604020202020204" pitchFamily="34" charset="0"/>
            </a:endParaRPr>
          </a:p>
          <a:p>
            <a:pPr marL="571500" indent="-571500">
              <a:buFont typeface="Wingdings" panose="05000000000000000000" pitchFamily="2" charset="2"/>
              <a:buChar char="§"/>
            </a:pPr>
            <a:r>
              <a:rPr lang="en-US" sz="3600" dirty="0">
                <a:latin typeface="Avenir Book" panose="02000503020000020003"/>
                <a:cs typeface="Arial" panose="020B0604020202020204" pitchFamily="34" charset="0"/>
              </a:rPr>
              <a:t>Not a blinded trial, so it did not receive FDA approval</a:t>
            </a:r>
          </a:p>
          <a:p>
            <a:pPr marL="342900" indent="-342900">
              <a:buFontTx/>
              <a:buChar char="-"/>
            </a:pPr>
            <a:endParaRPr lang="en-US" sz="3600" dirty="0">
              <a:latin typeface="Avenir Book" panose="02000503020000020003"/>
              <a:cs typeface="Arial" panose="020B0604020202020204" pitchFamily="34" charset="0"/>
            </a:endParaRPr>
          </a:p>
          <a:p>
            <a:pPr marL="342900" indent="-342900">
              <a:buFontTx/>
              <a:buChar char="-"/>
            </a:pPr>
            <a:endParaRPr lang="en-US" sz="3600" dirty="0">
              <a:latin typeface="Avenir Book" panose="02000503020000020003"/>
              <a:cs typeface="Arial" panose="020B0604020202020204" pitchFamily="34" charset="0"/>
            </a:endParaRPr>
          </a:p>
        </p:txBody>
      </p:sp>
      <p:sp>
        <p:nvSpPr>
          <p:cNvPr id="7" name="Title 1">
            <a:extLst>
              <a:ext uri="{FF2B5EF4-FFF2-40B4-BE49-F238E27FC236}">
                <a16:creationId xmlns:a16="http://schemas.microsoft.com/office/drawing/2014/main" id="{6F267155-BB42-76EC-CDF1-4CEDCDD1792F}"/>
              </a:ext>
            </a:extLst>
          </p:cNvPr>
          <p:cNvSpPr txBox="1">
            <a:spLocks/>
          </p:cNvSpPr>
          <p:nvPr/>
        </p:nvSpPr>
        <p:spPr>
          <a:xfrm>
            <a:off x="838200" y="1998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Avenir Book" panose="02000503020000020003"/>
                <a:cs typeface="Arial" panose="020B0604020202020204" pitchFamily="34" charset="0"/>
              </a:rPr>
              <a:t>Remote PA Pressure Monitoring</a:t>
            </a:r>
          </a:p>
        </p:txBody>
      </p:sp>
      <p:sp>
        <p:nvSpPr>
          <p:cNvPr id="3" name="TextBox 2">
            <a:extLst>
              <a:ext uri="{FF2B5EF4-FFF2-40B4-BE49-F238E27FC236}">
                <a16:creationId xmlns:a16="http://schemas.microsoft.com/office/drawing/2014/main" id="{100B1B0E-B544-7524-A064-C8B04E1BFF14}"/>
              </a:ext>
            </a:extLst>
          </p:cNvPr>
          <p:cNvSpPr txBox="1"/>
          <p:nvPr/>
        </p:nvSpPr>
        <p:spPr>
          <a:xfrm>
            <a:off x="-1" y="6488668"/>
            <a:ext cx="6096000" cy="276999"/>
          </a:xfrm>
          <a:prstGeom prst="rect">
            <a:avLst/>
          </a:prstGeom>
          <a:noFill/>
        </p:spPr>
        <p:txBody>
          <a:bodyPr wrap="square">
            <a:spAutoFit/>
          </a:bodyPr>
          <a:lstStyle/>
          <a:p>
            <a:r>
              <a:rPr lang="en-US" sz="1200" b="0" dirty="0" err="1">
                <a:solidFill>
                  <a:srgbClr val="333333"/>
                </a:solidFill>
                <a:effectLst/>
                <a:latin typeface="Arial" panose="020B0604020202020204" pitchFamily="34" charset="0"/>
                <a:cs typeface="Arial" panose="020B0604020202020204" pitchFamily="34" charset="0"/>
              </a:rPr>
              <a:t>Givertz</a:t>
            </a:r>
            <a:r>
              <a:rPr lang="en-US" sz="1200" b="0" dirty="0">
                <a:solidFill>
                  <a:srgbClr val="333333"/>
                </a:solidFill>
                <a:effectLst/>
                <a:latin typeface="Arial" panose="020B0604020202020204" pitchFamily="34" charset="0"/>
                <a:cs typeface="Arial" panose="020B0604020202020204" pitchFamily="34" charset="0"/>
              </a:rPr>
              <a:t> M. JACC. 2017 Oct, 70 (15) 1875–1886.</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08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0890E-66FD-5780-4CC8-46B7F7CA688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13F36B0-AE8B-1C91-33E7-A14D09A3F8E1}"/>
              </a:ext>
            </a:extLst>
          </p:cNvPr>
          <p:cNvSpPr txBox="1"/>
          <p:nvPr/>
        </p:nvSpPr>
        <p:spPr>
          <a:xfrm>
            <a:off x="9907325" y="2488758"/>
            <a:ext cx="1446475" cy="2083242"/>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6AC77233-164F-D25A-1C45-8865AF733164}"/>
              </a:ext>
            </a:extLst>
          </p:cNvPr>
          <p:cNvSpPr txBox="1"/>
          <p:nvPr/>
        </p:nvSpPr>
        <p:spPr>
          <a:xfrm>
            <a:off x="613575" y="1776455"/>
            <a:ext cx="11299025" cy="4339650"/>
          </a:xfrm>
          <a:prstGeom prst="rect">
            <a:avLst/>
          </a:prstGeom>
          <a:solidFill>
            <a:schemeClr val="bg1"/>
          </a:solidFill>
        </p:spPr>
        <p:txBody>
          <a:bodyPr wrap="square" rtlCol="0">
            <a:spAutoFit/>
          </a:bodyPr>
          <a:lstStyle/>
          <a:p>
            <a:pPr marL="457200" indent="-457200">
              <a:buFont typeface="Wingdings" panose="05000000000000000000" pitchFamily="2" charset="2"/>
              <a:buChar char="§"/>
            </a:pPr>
            <a:r>
              <a:rPr lang="en-US" sz="2800" dirty="0">
                <a:latin typeface="Avenir Book" panose="02000503020000020003"/>
                <a:cs typeface="Arial" panose="020B0604020202020204" pitchFamily="34" charset="0"/>
              </a:rPr>
              <a:t>GUIDE-HF was completed. Results affected by COVID-19 pandemic (reduced HF hospitalization rate). Pre-COVID-19 analysis suggests benefit in reducing HF hospitalizations. Class 2b recommendation</a:t>
            </a:r>
          </a:p>
          <a:p>
            <a:endParaRPr lang="en-US" sz="2800" dirty="0">
              <a:latin typeface="Avenir Book" panose="02000503020000020003"/>
              <a:cs typeface="Arial" panose="020B0604020202020204" pitchFamily="34" charset="0"/>
            </a:endParaRPr>
          </a:p>
          <a:p>
            <a:pPr marL="457200" indent="-457200">
              <a:buFont typeface="Wingdings" panose="05000000000000000000" pitchFamily="2" charset="2"/>
              <a:buChar char="§"/>
            </a:pPr>
            <a:r>
              <a:rPr lang="en-US" sz="2800" dirty="0">
                <a:latin typeface="Avenir Book" panose="02000503020000020003"/>
                <a:cs typeface="Arial" panose="020B0604020202020204" pitchFamily="34" charset="0"/>
              </a:rPr>
              <a:t>Extended to NYHA class II and III with HF hospitalization or BNP&gt;250</a:t>
            </a:r>
          </a:p>
          <a:p>
            <a:pPr marL="457200" indent="-457200">
              <a:buFont typeface="Wingdings" panose="05000000000000000000" pitchFamily="2" charset="2"/>
              <a:buChar char="§"/>
            </a:pPr>
            <a:endParaRPr lang="en-US" sz="2800" dirty="0">
              <a:latin typeface="Avenir Book" panose="02000503020000020003"/>
              <a:cs typeface="Arial" panose="020B0604020202020204" pitchFamily="34" charset="0"/>
            </a:endParaRPr>
          </a:p>
          <a:p>
            <a:pPr marL="457200" indent="-457200">
              <a:buFont typeface="Wingdings" panose="05000000000000000000" pitchFamily="2" charset="2"/>
              <a:buChar char="§"/>
            </a:pPr>
            <a:r>
              <a:rPr lang="en-US" sz="2800" dirty="0">
                <a:latin typeface="Avenir Book" panose="02000503020000020003"/>
                <a:cs typeface="Arial" panose="020B0604020202020204" pitchFamily="34" charset="0"/>
              </a:rPr>
              <a:t>Similar benefits in </a:t>
            </a:r>
            <a:r>
              <a:rPr lang="en-US" sz="2800" dirty="0" err="1">
                <a:latin typeface="Avenir Book" panose="02000503020000020003"/>
                <a:cs typeface="Arial" panose="020B0604020202020204" pitchFamily="34" charset="0"/>
              </a:rPr>
              <a:t>HFpEF</a:t>
            </a:r>
            <a:r>
              <a:rPr lang="en-US" sz="2800" dirty="0">
                <a:latin typeface="Avenir Book" panose="02000503020000020003"/>
                <a:cs typeface="Arial" panose="020B0604020202020204" pitchFamily="34" charset="0"/>
              </a:rPr>
              <a:t> and </a:t>
            </a:r>
            <a:r>
              <a:rPr lang="en-US" sz="2800" dirty="0" err="1">
                <a:latin typeface="Avenir Book" panose="02000503020000020003"/>
                <a:cs typeface="Arial" panose="020B0604020202020204" pitchFamily="34" charset="0"/>
              </a:rPr>
              <a:t>HFrEF</a:t>
            </a:r>
            <a:endParaRPr lang="en-US" sz="2800" dirty="0">
              <a:latin typeface="Avenir Book" panose="02000503020000020003"/>
              <a:cs typeface="Arial" panose="020B0604020202020204" pitchFamily="34" charset="0"/>
            </a:endParaRPr>
          </a:p>
          <a:p>
            <a:pPr marL="457200" indent="-457200">
              <a:buFont typeface="Wingdings" panose="05000000000000000000" pitchFamily="2" charset="2"/>
              <a:buChar char="§"/>
            </a:pPr>
            <a:endParaRPr lang="en-US" sz="2800" dirty="0">
              <a:latin typeface="Avenir Book" panose="02000503020000020003"/>
              <a:cs typeface="Arial" panose="020B0604020202020204" pitchFamily="34" charset="0"/>
            </a:endParaRPr>
          </a:p>
          <a:p>
            <a:pPr marL="457200" indent="-457200">
              <a:buFont typeface="Wingdings" panose="05000000000000000000" pitchFamily="2" charset="2"/>
              <a:buChar char="§"/>
            </a:pPr>
            <a:r>
              <a:rPr lang="en-US" sz="2800" dirty="0">
                <a:latin typeface="Avenir Book" panose="02000503020000020003"/>
                <a:cs typeface="Arial" panose="020B0604020202020204" pitchFamily="34" charset="0"/>
              </a:rPr>
              <a:t>Consistent across age, sex, race</a:t>
            </a:r>
          </a:p>
          <a:p>
            <a:pPr marL="342900" indent="-342900">
              <a:buFontTx/>
              <a:buChar char="-"/>
            </a:pPr>
            <a:endParaRPr lang="en-US"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C9685C2-7585-6EAE-DB9D-D8E1452C4EB0}"/>
              </a:ext>
            </a:extLst>
          </p:cNvPr>
          <p:cNvSpPr txBox="1">
            <a:spLocks/>
          </p:cNvSpPr>
          <p:nvPr/>
        </p:nvSpPr>
        <p:spPr>
          <a:xfrm>
            <a:off x="838200" y="1998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Avenir Book" panose="02000503020000020003"/>
                <a:cs typeface="Arial" panose="020B0604020202020204" pitchFamily="34" charset="0"/>
              </a:rPr>
              <a:t>Remote PA Pressure Monitoring</a:t>
            </a:r>
          </a:p>
        </p:txBody>
      </p:sp>
      <p:sp>
        <p:nvSpPr>
          <p:cNvPr id="3" name="TextBox 2">
            <a:extLst>
              <a:ext uri="{FF2B5EF4-FFF2-40B4-BE49-F238E27FC236}">
                <a16:creationId xmlns:a16="http://schemas.microsoft.com/office/drawing/2014/main" id="{A9A20FD4-7BFE-29DF-C4DF-3F000EAFC69A}"/>
              </a:ext>
            </a:extLst>
          </p:cNvPr>
          <p:cNvSpPr txBox="1"/>
          <p:nvPr/>
        </p:nvSpPr>
        <p:spPr>
          <a:xfrm>
            <a:off x="0" y="6562342"/>
            <a:ext cx="6096000" cy="276999"/>
          </a:xfrm>
          <a:prstGeom prst="rect">
            <a:avLst/>
          </a:prstGeom>
          <a:noFill/>
        </p:spPr>
        <p:txBody>
          <a:bodyPr wrap="square">
            <a:spAutoFit/>
          </a:bodyPr>
          <a:lstStyle/>
          <a:p>
            <a:r>
              <a:rPr lang="en-US" sz="1200" b="0" i="0" dirty="0">
                <a:solidFill>
                  <a:srgbClr val="333333"/>
                </a:solidFill>
                <a:effectLst/>
                <a:latin typeface="Arial" panose="020B0604020202020204" pitchFamily="34" charset="0"/>
                <a:cs typeface="Arial" panose="020B0604020202020204" pitchFamily="34" charset="0"/>
              </a:rPr>
              <a:t>Zile M. </a:t>
            </a:r>
            <a:r>
              <a:rPr lang="en-US" sz="1200" b="0" i="1" dirty="0">
                <a:solidFill>
                  <a:srgbClr val="333333"/>
                </a:solidFill>
                <a:effectLst/>
                <a:latin typeface="Arial" panose="020B0604020202020204" pitchFamily="34" charset="0"/>
                <a:cs typeface="Arial" panose="020B0604020202020204" pitchFamily="34" charset="0"/>
              </a:rPr>
              <a:t>JACC HF. </a:t>
            </a:r>
            <a:r>
              <a:rPr lang="en-US" sz="1200" b="0" i="0" dirty="0">
                <a:solidFill>
                  <a:srgbClr val="333333"/>
                </a:solidFill>
                <a:effectLst/>
                <a:latin typeface="Arial" panose="020B0604020202020204" pitchFamily="34" charset="0"/>
                <a:cs typeface="Arial" panose="020B0604020202020204" pitchFamily="34" charset="0"/>
              </a:rPr>
              <a:t>2022 Dec, 10 (12) 931–944.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6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E18B-4F8A-2C91-6C05-8C07D2089B23}"/>
              </a:ext>
            </a:extLst>
          </p:cNvPr>
          <p:cNvSpPr>
            <a:spLocks noGrp="1"/>
          </p:cNvSpPr>
          <p:nvPr>
            <p:ph type="title"/>
          </p:nvPr>
        </p:nvSpPr>
        <p:spPr/>
        <p:txBody>
          <a:bodyPr/>
          <a:lstStyle/>
          <a:p>
            <a:r>
              <a:rPr lang="en-US" dirty="0"/>
              <a:t>Remote PA Pressure Monitoring: </a:t>
            </a:r>
            <a:br>
              <a:rPr lang="en-US" dirty="0"/>
            </a:br>
            <a:r>
              <a:rPr lang="en-US" dirty="0"/>
              <a:t>Real-World Challenges</a:t>
            </a:r>
          </a:p>
        </p:txBody>
      </p:sp>
      <p:sp>
        <p:nvSpPr>
          <p:cNvPr id="3" name="Content Placeholder 2">
            <a:extLst>
              <a:ext uri="{FF2B5EF4-FFF2-40B4-BE49-F238E27FC236}">
                <a16:creationId xmlns:a16="http://schemas.microsoft.com/office/drawing/2014/main" id="{081C718F-39B4-D21E-E6A4-ECF47342B5CF}"/>
              </a:ext>
            </a:extLst>
          </p:cNvPr>
          <p:cNvSpPr>
            <a:spLocks noGrp="1"/>
          </p:cNvSpPr>
          <p:nvPr>
            <p:ph idx="1"/>
          </p:nvPr>
        </p:nvSpPr>
        <p:spPr/>
        <p:txBody>
          <a:bodyPr/>
          <a:lstStyle/>
          <a:p>
            <a:r>
              <a:rPr lang="en-US" sz="3200" dirty="0"/>
              <a:t>Still need some compliance</a:t>
            </a:r>
          </a:p>
          <a:p>
            <a:r>
              <a:rPr lang="en-US" sz="3200" dirty="0"/>
              <a:t>Sometimes need recalibration (weight change)</a:t>
            </a:r>
          </a:p>
          <a:p>
            <a:r>
              <a:rPr lang="en-US" sz="3200" dirty="0"/>
              <a:t>Cost ($44,832 per QALY over standard)*</a:t>
            </a:r>
          </a:p>
        </p:txBody>
      </p:sp>
      <p:sp>
        <p:nvSpPr>
          <p:cNvPr id="7" name="TextBox 6">
            <a:extLst>
              <a:ext uri="{FF2B5EF4-FFF2-40B4-BE49-F238E27FC236}">
                <a16:creationId xmlns:a16="http://schemas.microsoft.com/office/drawing/2014/main" id="{8414C56E-5222-E7AF-DEED-F2295B47E19A}"/>
              </a:ext>
            </a:extLst>
          </p:cNvPr>
          <p:cNvSpPr txBox="1"/>
          <p:nvPr/>
        </p:nvSpPr>
        <p:spPr>
          <a:xfrm>
            <a:off x="0" y="6581001"/>
            <a:ext cx="6362700" cy="553998"/>
          </a:xfrm>
          <a:prstGeom prst="rect">
            <a:avLst/>
          </a:prstGeom>
          <a:noFill/>
        </p:spPr>
        <p:txBody>
          <a:bodyPr wrap="square" rtlCol="0">
            <a:spAutoFit/>
          </a:bodyPr>
          <a:lstStyle/>
          <a:p>
            <a:r>
              <a:rPr lang="en-US" altLang="en-US" sz="1200" dirty="0">
                <a:solidFill>
                  <a:srgbClr val="1B1B1B"/>
                </a:solidFill>
                <a:latin typeface="Arial" panose="020B0604020202020204" pitchFamily="34" charset="0"/>
                <a:cs typeface="Arial" panose="020B0604020202020204" pitchFamily="34" charset="0"/>
              </a:rPr>
              <a:t>*Schmier J. Clinical Cardiology. 2017 Mar 8;40(7):430–436</a:t>
            </a:r>
            <a:r>
              <a:rPr lang="en-US" altLang="en-US" sz="12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426797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D438-E720-406B-8AB9-166F1594BB9A}"/>
              </a:ext>
            </a:extLst>
          </p:cNvPr>
          <p:cNvSpPr>
            <a:spLocks noGrp="1"/>
          </p:cNvSpPr>
          <p:nvPr>
            <p:ph type="title"/>
          </p:nvPr>
        </p:nvSpPr>
        <p:spPr/>
        <p:txBody>
          <a:bodyPr/>
          <a:lstStyle/>
          <a:p>
            <a:r>
              <a:rPr lang="en-US" dirty="0"/>
              <a:t>Thoracic Impedance Monitors</a:t>
            </a:r>
          </a:p>
        </p:txBody>
      </p:sp>
      <p:sp>
        <p:nvSpPr>
          <p:cNvPr id="3" name="Content Placeholder 2">
            <a:extLst>
              <a:ext uri="{FF2B5EF4-FFF2-40B4-BE49-F238E27FC236}">
                <a16:creationId xmlns:a16="http://schemas.microsoft.com/office/drawing/2014/main" id="{45BAFCFC-3B2D-E4DA-6296-08EC867234B4}"/>
              </a:ext>
            </a:extLst>
          </p:cNvPr>
          <p:cNvSpPr>
            <a:spLocks noGrp="1"/>
          </p:cNvSpPr>
          <p:nvPr>
            <p:ph idx="1"/>
          </p:nvPr>
        </p:nvSpPr>
        <p:spPr/>
        <p:txBody>
          <a:bodyPr/>
          <a:lstStyle/>
          <a:p>
            <a:r>
              <a:rPr lang="en-US" sz="3200" dirty="0"/>
              <a:t>Embedded in ICD</a:t>
            </a:r>
          </a:p>
          <a:p>
            <a:r>
              <a:rPr lang="en-US" sz="3200" dirty="0"/>
              <a:t>Not translated into real-world benefits because:</a:t>
            </a:r>
          </a:p>
          <a:p>
            <a:pPr marL="857250" indent="-857250">
              <a:buAutoNum type="romanLcParenBoth"/>
            </a:pPr>
            <a:r>
              <a:rPr lang="en-US" sz="3200" dirty="0"/>
              <a:t>No standardized measures</a:t>
            </a:r>
          </a:p>
          <a:p>
            <a:pPr marL="857250" indent="-857250">
              <a:buAutoNum type="romanLcParenBoth"/>
            </a:pPr>
            <a:r>
              <a:rPr lang="en-US" sz="3200" dirty="0"/>
              <a:t>Lack of timely response</a:t>
            </a:r>
          </a:p>
        </p:txBody>
      </p:sp>
    </p:spTree>
    <p:extLst>
      <p:ext uri="{BB962C8B-B14F-4D97-AF65-F5344CB8AC3E}">
        <p14:creationId xmlns:p14="http://schemas.microsoft.com/office/powerpoint/2010/main" val="285307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0DA3B0-D4D3-086A-380C-11EDF4FBA1D1}"/>
              </a:ext>
            </a:extLst>
          </p:cNvPr>
          <p:cNvSpPr>
            <a:spLocks noGrp="1"/>
          </p:cNvSpPr>
          <p:nvPr>
            <p:ph type="title"/>
          </p:nvPr>
        </p:nvSpPr>
        <p:spPr>
          <a:xfrm>
            <a:off x="609600" y="275167"/>
            <a:ext cx="10972800" cy="1143000"/>
          </a:xfrm>
        </p:spPr>
        <p:txBody>
          <a:bodyPr/>
          <a:lstStyle/>
          <a:p>
            <a:pPr eaLnBrk="1" hangingPunct="1"/>
            <a:r>
              <a:rPr lang="en-US" altLang="en-US" dirty="0"/>
              <a:t>Disclosures</a:t>
            </a:r>
          </a:p>
        </p:txBody>
      </p:sp>
      <p:sp>
        <p:nvSpPr>
          <p:cNvPr id="6" name="Content Placeholder 2">
            <a:extLst>
              <a:ext uri="{FF2B5EF4-FFF2-40B4-BE49-F238E27FC236}">
                <a16:creationId xmlns:a16="http://schemas.microsoft.com/office/drawing/2014/main" id="{C3134805-C24F-9EF2-8A8C-FE705B335369}"/>
              </a:ext>
            </a:extLst>
          </p:cNvPr>
          <p:cNvSpPr>
            <a:spLocks noGrp="1"/>
          </p:cNvSpPr>
          <p:nvPr>
            <p:ph idx="1"/>
          </p:nvPr>
        </p:nvSpPr>
        <p:spPr>
          <a:xfrm>
            <a:off x="609600" y="1600202"/>
            <a:ext cx="10972800" cy="3759199"/>
          </a:xfrm>
        </p:spPr>
        <p:txBody>
          <a:bodyPr/>
          <a:lstStyle/>
          <a:p>
            <a:pPr marL="0" indent="0" eaLnBrk="1" hangingPunct="1">
              <a:buNone/>
            </a:pPr>
            <a:r>
              <a:rPr lang="en-US" altLang="en-US" dirty="0"/>
              <a:t>No relevant disclosures</a:t>
            </a:r>
          </a:p>
        </p:txBody>
      </p:sp>
    </p:spTree>
    <p:extLst>
      <p:ext uri="{BB962C8B-B14F-4D97-AF65-F5344CB8AC3E}">
        <p14:creationId xmlns:p14="http://schemas.microsoft.com/office/powerpoint/2010/main" val="2784591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4177-C12D-3CF4-A79B-2C48A1D8E6BE}"/>
              </a:ext>
            </a:extLst>
          </p:cNvPr>
          <p:cNvSpPr>
            <a:spLocks noGrp="1"/>
          </p:cNvSpPr>
          <p:nvPr>
            <p:ph type="title"/>
          </p:nvPr>
        </p:nvSpPr>
        <p:spPr/>
        <p:txBody>
          <a:bodyPr/>
          <a:lstStyle/>
          <a:p>
            <a:r>
              <a:rPr lang="en-US" dirty="0"/>
              <a:t>Multi-parametric Systems</a:t>
            </a:r>
          </a:p>
        </p:txBody>
      </p:sp>
      <p:pic>
        <p:nvPicPr>
          <p:cNvPr id="1026" name="Picture 2" descr="Article image">
            <a:extLst>
              <a:ext uri="{FF2B5EF4-FFF2-40B4-BE49-F238E27FC236}">
                <a16:creationId xmlns:a16="http://schemas.microsoft.com/office/drawing/2014/main" id="{572B3E8C-A1BD-257B-95DF-C60A850616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9214" y="1338268"/>
            <a:ext cx="4648814" cy="52445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BACDEA-F279-9C5E-E443-DFF3059CF9F9}"/>
              </a:ext>
            </a:extLst>
          </p:cNvPr>
          <p:cNvSpPr txBox="1"/>
          <p:nvPr/>
        </p:nvSpPr>
        <p:spPr>
          <a:xfrm>
            <a:off x="1458686" y="1418167"/>
            <a:ext cx="2928257" cy="369332"/>
          </a:xfrm>
          <a:prstGeom prst="rect">
            <a:avLst/>
          </a:prstGeom>
          <a:solidFill>
            <a:schemeClr val="bg1"/>
          </a:solidFill>
        </p:spPr>
        <p:txBody>
          <a:bodyPr wrap="square" rtlCol="0">
            <a:spAutoFit/>
          </a:bodyPr>
          <a:lstStyle/>
          <a:p>
            <a:r>
              <a:rPr lang="en-US" dirty="0"/>
              <a:t>Heart Logic</a:t>
            </a:r>
          </a:p>
        </p:txBody>
      </p:sp>
      <p:sp>
        <p:nvSpPr>
          <p:cNvPr id="5" name="TextBox 4">
            <a:extLst>
              <a:ext uri="{FF2B5EF4-FFF2-40B4-BE49-F238E27FC236}">
                <a16:creationId xmlns:a16="http://schemas.microsoft.com/office/drawing/2014/main" id="{B1A7AD6A-5418-A56E-F708-D937B0F16EEB}"/>
              </a:ext>
            </a:extLst>
          </p:cNvPr>
          <p:cNvSpPr txBox="1"/>
          <p:nvPr/>
        </p:nvSpPr>
        <p:spPr>
          <a:xfrm>
            <a:off x="6683829" y="1787499"/>
            <a:ext cx="4479471" cy="4401205"/>
          </a:xfrm>
          <a:prstGeom prst="rect">
            <a:avLst/>
          </a:prstGeom>
          <a:noFill/>
        </p:spPr>
        <p:txBody>
          <a:bodyPr wrap="square" rtlCol="0">
            <a:spAutoFit/>
          </a:bodyPr>
          <a:lstStyle/>
          <a:p>
            <a:r>
              <a:rPr lang="en-US" sz="2800" dirty="0">
                <a:latin typeface="Avenir Book" panose="02000503020000020003"/>
              </a:rPr>
              <a:t>Ascertained using built in algorithm from CRT-D</a:t>
            </a:r>
          </a:p>
          <a:p>
            <a:br>
              <a:rPr lang="en-US" sz="2800" dirty="0">
                <a:latin typeface="Avenir Book" panose="02000503020000020003"/>
              </a:rPr>
            </a:br>
            <a:br>
              <a:rPr lang="en-US" sz="2800" dirty="0">
                <a:latin typeface="Avenir Book" panose="02000503020000020003"/>
              </a:rPr>
            </a:br>
            <a:r>
              <a:rPr lang="en-US" sz="2800" dirty="0">
                <a:latin typeface="Avenir Book" panose="02000503020000020003"/>
              </a:rPr>
              <a:t>Calculates a score which helps classify patients into an “in-alert” or “out of alert” phases</a:t>
            </a:r>
          </a:p>
          <a:p>
            <a:endParaRPr lang="en-US" sz="2800" dirty="0">
              <a:latin typeface="Avenir Book" panose="02000503020000020003"/>
            </a:endParaRPr>
          </a:p>
          <a:p>
            <a:endParaRPr lang="en-US" sz="2800" dirty="0">
              <a:latin typeface="Avenir Book" panose="02000503020000020003"/>
            </a:endParaRPr>
          </a:p>
          <a:p>
            <a:endParaRPr lang="en-US" sz="2800" dirty="0">
              <a:latin typeface="Avenir Book" panose="02000503020000020003"/>
            </a:endParaRPr>
          </a:p>
        </p:txBody>
      </p:sp>
    </p:spTree>
    <p:extLst>
      <p:ext uri="{BB962C8B-B14F-4D97-AF65-F5344CB8AC3E}">
        <p14:creationId xmlns:p14="http://schemas.microsoft.com/office/powerpoint/2010/main" val="297261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AA15-BDA1-225A-6669-5A85F069479A}"/>
              </a:ext>
            </a:extLst>
          </p:cNvPr>
          <p:cNvSpPr>
            <a:spLocks noGrp="1"/>
          </p:cNvSpPr>
          <p:nvPr>
            <p:ph type="title"/>
          </p:nvPr>
        </p:nvSpPr>
        <p:spPr/>
        <p:txBody>
          <a:bodyPr/>
          <a:lstStyle/>
          <a:p>
            <a:r>
              <a:rPr lang="en-US" dirty="0"/>
              <a:t>Predictors of HF hospitalizations in Heart Logic Study</a:t>
            </a:r>
          </a:p>
        </p:txBody>
      </p:sp>
      <p:graphicFrame>
        <p:nvGraphicFramePr>
          <p:cNvPr id="4" name="Content Placeholder 3">
            <a:extLst>
              <a:ext uri="{FF2B5EF4-FFF2-40B4-BE49-F238E27FC236}">
                <a16:creationId xmlns:a16="http://schemas.microsoft.com/office/drawing/2014/main" id="{6EC613A0-AD39-98B8-AEEB-CA07C562DABC}"/>
              </a:ext>
            </a:extLst>
          </p:cNvPr>
          <p:cNvGraphicFramePr>
            <a:graphicFrameLocks noGrp="1"/>
          </p:cNvGraphicFramePr>
          <p:nvPr>
            <p:ph idx="1"/>
            <p:extLst>
              <p:ext uri="{D42A27DB-BD31-4B8C-83A1-F6EECF244321}">
                <p14:modId xmlns:p14="http://schemas.microsoft.com/office/powerpoint/2010/main" val="2909744869"/>
              </p:ext>
            </p:extLst>
          </p:nvPr>
        </p:nvGraphicFramePr>
        <p:xfrm>
          <a:off x="609600" y="1600200"/>
          <a:ext cx="10972800" cy="259080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160037331"/>
                    </a:ext>
                  </a:extLst>
                </a:gridCol>
                <a:gridCol w="5486400">
                  <a:extLst>
                    <a:ext uri="{9D8B030D-6E8A-4147-A177-3AD203B41FA5}">
                      <a16:colId xmlns:a16="http://schemas.microsoft.com/office/drawing/2014/main" val="1014639564"/>
                    </a:ext>
                  </a:extLst>
                </a:gridCol>
              </a:tblGrid>
              <a:tr h="370840">
                <a:tc>
                  <a:txBody>
                    <a:bodyPr/>
                    <a:lstStyle/>
                    <a:p>
                      <a:r>
                        <a:rPr lang="en-US" sz="2800" dirty="0">
                          <a:latin typeface="Avenir Book" panose="02000503020000020003"/>
                        </a:rPr>
                        <a:t>Variable</a:t>
                      </a:r>
                    </a:p>
                  </a:txBody>
                  <a:tcPr/>
                </a:tc>
                <a:tc>
                  <a:txBody>
                    <a:bodyPr/>
                    <a:lstStyle/>
                    <a:p>
                      <a:r>
                        <a:rPr lang="en-US" sz="2800" dirty="0">
                          <a:latin typeface="Avenir Book" panose="02000503020000020003"/>
                        </a:rPr>
                        <a:t>HR (95% CI)</a:t>
                      </a:r>
                    </a:p>
                  </a:txBody>
                  <a:tcPr/>
                </a:tc>
                <a:extLst>
                  <a:ext uri="{0D108BD9-81ED-4DB2-BD59-A6C34878D82A}">
                    <a16:rowId xmlns:a16="http://schemas.microsoft.com/office/drawing/2014/main" val="3700588957"/>
                  </a:ext>
                </a:extLst>
              </a:tr>
              <a:tr h="370840">
                <a:tc>
                  <a:txBody>
                    <a:bodyPr/>
                    <a:lstStyle/>
                    <a:p>
                      <a:r>
                        <a:rPr lang="en-US" sz="2800" dirty="0">
                          <a:latin typeface="Avenir Book" panose="02000503020000020003"/>
                        </a:rPr>
                        <a:t>Heart Logic &gt;16</a:t>
                      </a:r>
                    </a:p>
                  </a:txBody>
                  <a:tcPr/>
                </a:tc>
                <a:tc>
                  <a:txBody>
                    <a:bodyPr/>
                    <a:lstStyle/>
                    <a:p>
                      <a:r>
                        <a:rPr lang="en-US" sz="2800" dirty="0">
                          <a:latin typeface="Avenir Book" panose="02000503020000020003"/>
                        </a:rPr>
                        <a:t>4.78 (2.94-7.75)</a:t>
                      </a:r>
                    </a:p>
                  </a:txBody>
                  <a:tcPr/>
                </a:tc>
                <a:extLst>
                  <a:ext uri="{0D108BD9-81ED-4DB2-BD59-A6C34878D82A}">
                    <a16:rowId xmlns:a16="http://schemas.microsoft.com/office/drawing/2014/main" val="2114250844"/>
                  </a:ext>
                </a:extLst>
              </a:tr>
              <a:tr h="370840">
                <a:tc>
                  <a:txBody>
                    <a:bodyPr/>
                    <a:lstStyle/>
                    <a:p>
                      <a:r>
                        <a:rPr lang="en-US" sz="2800" dirty="0">
                          <a:latin typeface="Avenir Book" panose="02000503020000020003"/>
                        </a:rPr>
                        <a:t>NT-</a:t>
                      </a:r>
                      <a:r>
                        <a:rPr lang="en-US" sz="2800" dirty="0" err="1">
                          <a:latin typeface="Avenir Book" panose="02000503020000020003"/>
                        </a:rPr>
                        <a:t>proBNP</a:t>
                      </a:r>
                      <a:r>
                        <a:rPr lang="en-US" sz="2800" dirty="0">
                          <a:latin typeface="Avenir Book" panose="02000503020000020003"/>
                        </a:rPr>
                        <a:t> (per 2 fold increase)</a:t>
                      </a:r>
                    </a:p>
                  </a:txBody>
                  <a:tcPr/>
                </a:tc>
                <a:tc>
                  <a:txBody>
                    <a:bodyPr/>
                    <a:lstStyle/>
                    <a:p>
                      <a:r>
                        <a:rPr lang="en-US" sz="2800" dirty="0">
                          <a:latin typeface="Avenir Book" panose="02000503020000020003"/>
                        </a:rPr>
                        <a:t>1.35 (1.18-1.54)</a:t>
                      </a:r>
                    </a:p>
                  </a:txBody>
                  <a:tcPr/>
                </a:tc>
                <a:extLst>
                  <a:ext uri="{0D108BD9-81ED-4DB2-BD59-A6C34878D82A}">
                    <a16:rowId xmlns:a16="http://schemas.microsoft.com/office/drawing/2014/main" val="1927217538"/>
                  </a:ext>
                </a:extLst>
              </a:tr>
              <a:tr h="370840">
                <a:tc>
                  <a:txBody>
                    <a:bodyPr/>
                    <a:lstStyle/>
                    <a:p>
                      <a:r>
                        <a:rPr lang="en-US" sz="2800" dirty="0">
                          <a:latin typeface="Avenir Book" panose="02000503020000020003"/>
                        </a:rPr>
                        <a:t>NYHA class III/IV</a:t>
                      </a:r>
                    </a:p>
                  </a:txBody>
                  <a:tcPr/>
                </a:tc>
                <a:tc>
                  <a:txBody>
                    <a:bodyPr/>
                    <a:lstStyle/>
                    <a:p>
                      <a:r>
                        <a:rPr lang="en-US" sz="2800" dirty="0">
                          <a:latin typeface="Avenir Book" panose="02000503020000020003"/>
                        </a:rPr>
                        <a:t>2.04 (1.13-3.67)</a:t>
                      </a:r>
                    </a:p>
                  </a:txBody>
                  <a:tcPr/>
                </a:tc>
                <a:extLst>
                  <a:ext uri="{0D108BD9-81ED-4DB2-BD59-A6C34878D82A}">
                    <a16:rowId xmlns:a16="http://schemas.microsoft.com/office/drawing/2014/main" val="2437048835"/>
                  </a:ext>
                </a:extLst>
              </a:tr>
              <a:tr h="370840">
                <a:tc>
                  <a:txBody>
                    <a:bodyPr/>
                    <a:lstStyle/>
                    <a:p>
                      <a:r>
                        <a:rPr lang="en-US" sz="2800" dirty="0">
                          <a:latin typeface="Avenir Book" panose="02000503020000020003"/>
                        </a:rPr>
                        <a:t>Creatinine (per 2 fold increase)</a:t>
                      </a:r>
                    </a:p>
                  </a:txBody>
                  <a:tcPr/>
                </a:tc>
                <a:tc>
                  <a:txBody>
                    <a:bodyPr/>
                    <a:lstStyle/>
                    <a:p>
                      <a:r>
                        <a:rPr lang="en-US" sz="2800" dirty="0">
                          <a:latin typeface="Avenir Book" panose="02000503020000020003"/>
                        </a:rPr>
                        <a:t>0.99 (0.64-1.51)</a:t>
                      </a:r>
                    </a:p>
                  </a:txBody>
                  <a:tcPr/>
                </a:tc>
                <a:extLst>
                  <a:ext uri="{0D108BD9-81ED-4DB2-BD59-A6C34878D82A}">
                    <a16:rowId xmlns:a16="http://schemas.microsoft.com/office/drawing/2014/main" val="2962067778"/>
                  </a:ext>
                </a:extLst>
              </a:tr>
            </a:tbl>
          </a:graphicData>
        </a:graphic>
      </p:graphicFrame>
      <p:sp>
        <p:nvSpPr>
          <p:cNvPr id="3" name="Oval 2">
            <a:extLst>
              <a:ext uri="{FF2B5EF4-FFF2-40B4-BE49-F238E27FC236}">
                <a16:creationId xmlns:a16="http://schemas.microsoft.com/office/drawing/2014/main" id="{832F8C8B-D38B-1B2A-B5F1-6EEF94789D14}"/>
              </a:ext>
            </a:extLst>
          </p:cNvPr>
          <p:cNvSpPr/>
          <p:nvPr/>
        </p:nvSpPr>
        <p:spPr>
          <a:xfrm>
            <a:off x="165100" y="1955800"/>
            <a:ext cx="9296400" cy="8001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6D636D1-7D9E-077E-8EBE-CC4F3D3AECAB}"/>
              </a:ext>
            </a:extLst>
          </p:cNvPr>
          <p:cNvSpPr txBox="1"/>
          <p:nvPr/>
        </p:nvSpPr>
        <p:spPr>
          <a:xfrm>
            <a:off x="0" y="6527800"/>
            <a:ext cx="4813300" cy="553998"/>
          </a:xfrm>
          <a:prstGeom prst="rect">
            <a:avLst/>
          </a:prstGeom>
          <a:noFill/>
        </p:spPr>
        <p:txBody>
          <a:bodyPr wrap="square" rtlCol="0">
            <a:spAutoFit/>
          </a:bodyPr>
          <a:lstStyle/>
          <a:p>
            <a:r>
              <a:rPr lang="en-US" altLang="en-US" sz="1200" dirty="0">
                <a:solidFill>
                  <a:srgbClr val="000000"/>
                </a:solidFill>
                <a:latin typeface="Arial" panose="020B0604020202020204" pitchFamily="34" charset="0"/>
                <a:cs typeface="Arial" panose="020B0604020202020204" pitchFamily="34" charset="0"/>
              </a:rPr>
              <a:t>Gardner RS, Circ: HF .2018 Jul;11(7):e004669 </a:t>
            </a:r>
          </a:p>
          <a:p>
            <a:endParaRPr lang="en-US" dirty="0"/>
          </a:p>
        </p:txBody>
      </p:sp>
      <p:sp>
        <p:nvSpPr>
          <p:cNvPr id="6" name="Rectangle 1">
            <a:extLst>
              <a:ext uri="{FF2B5EF4-FFF2-40B4-BE49-F238E27FC236}">
                <a16:creationId xmlns:a16="http://schemas.microsoft.com/office/drawing/2014/main" id="{10966D6D-082A-8E3F-115C-35C50A93C306}"/>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Tree>
    <p:extLst>
      <p:ext uri="{BB962C8B-B14F-4D97-AF65-F5344CB8AC3E}">
        <p14:creationId xmlns:p14="http://schemas.microsoft.com/office/powerpoint/2010/main" val="24423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When to Refer to Heart Failure Clinic?</a:t>
            </a:r>
          </a:p>
        </p:txBody>
      </p:sp>
      <p:sp>
        <p:nvSpPr>
          <p:cNvPr id="3" name="Content Placeholder 2"/>
          <p:cNvSpPr>
            <a:spLocks noGrp="1"/>
          </p:cNvSpPr>
          <p:nvPr>
            <p:ph idx="1"/>
          </p:nvPr>
        </p:nvSpPr>
        <p:spPr/>
        <p:txBody>
          <a:bodyPr>
            <a:noAutofit/>
          </a:bodyPr>
          <a:lstStyle/>
          <a:p>
            <a:r>
              <a:rPr lang="en-US" sz="2800" b="1" dirty="0"/>
              <a:t>Iv </a:t>
            </a:r>
            <a:r>
              <a:rPr lang="en-US" sz="2800" dirty="0"/>
              <a:t>Inotropes</a:t>
            </a:r>
            <a:endParaRPr lang="en-US" sz="2800" b="1" dirty="0"/>
          </a:p>
          <a:p>
            <a:r>
              <a:rPr lang="en-US" sz="2800" b="1" dirty="0"/>
              <a:t>N</a:t>
            </a:r>
            <a:r>
              <a:rPr lang="en-US" sz="2800" dirty="0"/>
              <a:t>YHA class </a:t>
            </a:r>
            <a:r>
              <a:rPr lang="en-US" sz="2800" dirty="0" err="1"/>
              <a:t>IIIb</a:t>
            </a:r>
            <a:r>
              <a:rPr lang="en-US" sz="2800" dirty="0"/>
              <a:t>/IV symptoms or persistently elevated BNP/</a:t>
            </a:r>
            <a:r>
              <a:rPr lang="en-US" sz="2800" dirty="0" err="1"/>
              <a:t>proBNP</a:t>
            </a:r>
            <a:endParaRPr lang="en-US" sz="2800" b="1" dirty="0"/>
          </a:p>
          <a:p>
            <a:r>
              <a:rPr lang="en-US" sz="2800" b="1" dirty="0"/>
              <a:t>E</a:t>
            </a:r>
            <a:r>
              <a:rPr lang="en-US" sz="2800" dirty="0"/>
              <a:t>nd organ damage</a:t>
            </a:r>
            <a:endParaRPr lang="en-US" sz="2800" b="1" dirty="0"/>
          </a:p>
          <a:p>
            <a:r>
              <a:rPr lang="en-US" sz="2800" b="1" dirty="0"/>
              <a:t>E</a:t>
            </a:r>
            <a:r>
              <a:rPr lang="en-US" sz="2800" dirty="0"/>
              <a:t>F</a:t>
            </a:r>
            <a:r>
              <a:rPr lang="en-US" sz="2800" u="sng" dirty="0"/>
              <a:t>&lt;</a:t>
            </a:r>
            <a:r>
              <a:rPr lang="en-US" sz="2800" dirty="0"/>
              <a:t> 35%</a:t>
            </a:r>
            <a:endParaRPr lang="en-US" sz="2800" u="sng" dirty="0"/>
          </a:p>
          <a:p>
            <a:r>
              <a:rPr lang="en-US" sz="2800" b="1" dirty="0"/>
              <a:t>D</a:t>
            </a:r>
            <a:r>
              <a:rPr lang="en-US" sz="2800" dirty="0"/>
              <a:t>efibrillator shocks</a:t>
            </a:r>
            <a:endParaRPr lang="en-US" sz="2800" b="1" dirty="0"/>
          </a:p>
          <a:p>
            <a:r>
              <a:rPr lang="en-US" sz="2800" b="1" dirty="0"/>
              <a:t>H</a:t>
            </a:r>
            <a:r>
              <a:rPr lang="en-US" sz="2800" dirty="0"/>
              <a:t>ospitalizations &gt; 1</a:t>
            </a:r>
            <a:endParaRPr lang="en-US" sz="2800" b="1" dirty="0"/>
          </a:p>
          <a:p>
            <a:r>
              <a:rPr lang="en-US" sz="2800" b="1" dirty="0"/>
              <a:t>E</a:t>
            </a:r>
            <a:r>
              <a:rPr lang="en-US" sz="2800" dirty="0"/>
              <a:t>dema despite escalating diuretics</a:t>
            </a:r>
            <a:endParaRPr lang="en-US" sz="2800" b="1" dirty="0"/>
          </a:p>
          <a:p>
            <a:r>
              <a:rPr lang="en-US" sz="2800" b="1" dirty="0"/>
              <a:t>L</a:t>
            </a:r>
            <a:r>
              <a:rPr lang="en-US" sz="2800" dirty="0"/>
              <a:t>ow BP/High HR</a:t>
            </a:r>
            <a:endParaRPr lang="en-US" sz="2800" b="1" dirty="0"/>
          </a:p>
          <a:p>
            <a:r>
              <a:rPr lang="en-US" sz="2800" b="1" dirty="0"/>
              <a:t>P</a:t>
            </a:r>
            <a:r>
              <a:rPr lang="en-US" sz="2800" dirty="0"/>
              <a:t>rogressive intolerance to GDMT</a:t>
            </a:r>
            <a:endParaRPr lang="en-US" sz="2800" b="1" dirty="0"/>
          </a:p>
        </p:txBody>
      </p:sp>
    </p:spTree>
    <p:extLst>
      <p:ext uri="{BB962C8B-B14F-4D97-AF65-F5344CB8AC3E}">
        <p14:creationId xmlns:p14="http://schemas.microsoft.com/office/powerpoint/2010/main" val="11758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CCE4-52C6-BA3B-B909-AC33F563BD1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D24D23A-32F4-CE9C-DBC0-43E28C137FBD}"/>
              </a:ext>
            </a:extLst>
          </p:cNvPr>
          <p:cNvSpPr>
            <a:spLocks noGrp="1"/>
          </p:cNvSpPr>
          <p:nvPr>
            <p:ph idx="1"/>
          </p:nvPr>
        </p:nvSpPr>
        <p:spPr/>
        <p:txBody>
          <a:bodyPr/>
          <a:lstStyle/>
          <a:p>
            <a:r>
              <a:rPr lang="en-US" sz="3600" dirty="0"/>
              <a:t>Device therapies can add to the management of NYHA class II-III patients</a:t>
            </a:r>
          </a:p>
          <a:p>
            <a:r>
              <a:rPr lang="en-US" sz="3600" dirty="0"/>
              <a:t>Patient monitoring systems, such as PA sensors and Multiparametric Systems, can help reduce hospitalizations</a:t>
            </a:r>
          </a:p>
          <a:p>
            <a:r>
              <a:rPr lang="en-US" sz="3600" dirty="0"/>
              <a:t>Patient activation tools can help optimize treatment</a:t>
            </a:r>
          </a:p>
        </p:txBody>
      </p:sp>
    </p:spTree>
    <p:extLst>
      <p:ext uri="{BB962C8B-B14F-4D97-AF65-F5344CB8AC3E}">
        <p14:creationId xmlns:p14="http://schemas.microsoft.com/office/powerpoint/2010/main" val="231468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78E307-AA05-2967-3A2D-F1068A00C32A}"/>
              </a:ext>
            </a:extLst>
          </p:cNvPr>
          <p:cNvSpPr txBox="1"/>
          <p:nvPr/>
        </p:nvSpPr>
        <p:spPr>
          <a:xfrm>
            <a:off x="2223436" y="1010653"/>
            <a:ext cx="7507705" cy="1015663"/>
          </a:xfrm>
          <a:prstGeom prst="rect">
            <a:avLst/>
          </a:prstGeom>
          <a:noFill/>
        </p:spPr>
        <p:txBody>
          <a:bodyPr wrap="square" rtlCol="0">
            <a:spAutoFit/>
          </a:bodyPr>
          <a:lstStyle/>
          <a:p>
            <a:pPr algn="ctr"/>
            <a:r>
              <a:rPr lang="en-US" sz="6000" dirty="0">
                <a:latin typeface="Avenir Book" panose="02000503020000020003"/>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4615A-69E6-1434-3972-5941F2B7E14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F026793-1959-E076-98C4-999256FE1295}"/>
              </a:ext>
            </a:extLst>
          </p:cNvPr>
          <p:cNvSpPr>
            <a:spLocks noGrp="1"/>
          </p:cNvSpPr>
          <p:nvPr>
            <p:ph type="title"/>
          </p:nvPr>
        </p:nvSpPr>
        <p:spPr>
          <a:xfrm>
            <a:off x="609600" y="275167"/>
            <a:ext cx="10972800" cy="1143000"/>
          </a:xfrm>
        </p:spPr>
        <p:txBody>
          <a:bodyPr/>
          <a:lstStyle/>
          <a:p>
            <a:pPr eaLnBrk="1" hangingPunct="1"/>
            <a:r>
              <a:rPr lang="en-US" altLang="en-US" dirty="0"/>
              <a:t>Learning Objectives</a:t>
            </a:r>
          </a:p>
        </p:txBody>
      </p:sp>
      <p:sp>
        <p:nvSpPr>
          <p:cNvPr id="6" name="Content Placeholder 2">
            <a:extLst>
              <a:ext uri="{FF2B5EF4-FFF2-40B4-BE49-F238E27FC236}">
                <a16:creationId xmlns:a16="http://schemas.microsoft.com/office/drawing/2014/main" id="{583EB590-8FC4-B016-C788-5C9C62FB52E6}"/>
              </a:ext>
            </a:extLst>
          </p:cNvPr>
          <p:cNvSpPr>
            <a:spLocks noGrp="1"/>
          </p:cNvSpPr>
          <p:nvPr>
            <p:ph idx="1"/>
          </p:nvPr>
        </p:nvSpPr>
        <p:spPr>
          <a:xfrm>
            <a:off x="609600" y="1600202"/>
            <a:ext cx="10972800" cy="3759199"/>
          </a:xfrm>
        </p:spPr>
        <p:txBody>
          <a:bodyPr/>
          <a:lstStyle/>
          <a:p>
            <a:pPr eaLnBrk="1" hangingPunct="1"/>
            <a:r>
              <a:rPr lang="en-US" altLang="en-US" dirty="0"/>
              <a:t>Identifying patients with heart failure who may benefit from device monitoring</a:t>
            </a:r>
          </a:p>
          <a:p>
            <a:pPr eaLnBrk="1" hangingPunct="1"/>
            <a:r>
              <a:rPr lang="en-US" altLang="en-US" dirty="0"/>
              <a:t>Identify available device monitoring strategies</a:t>
            </a:r>
          </a:p>
        </p:txBody>
      </p:sp>
    </p:spTree>
    <p:extLst>
      <p:ext uri="{BB962C8B-B14F-4D97-AF65-F5344CB8AC3E}">
        <p14:creationId xmlns:p14="http://schemas.microsoft.com/office/powerpoint/2010/main" val="36941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4C78-7CDB-3F08-DD20-29864739DB23}"/>
              </a:ext>
            </a:extLst>
          </p:cNvPr>
          <p:cNvSpPr>
            <a:spLocks noGrp="1"/>
          </p:cNvSpPr>
          <p:nvPr>
            <p:ph type="title"/>
          </p:nvPr>
        </p:nvSpPr>
        <p:spPr/>
        <p:txBody>
          <a:bodyPr/>
          <a:lstStyle/>
          <a:p>
            <a:pPr algn="ctr"/>
            <a:r>
              <a:rPr lang="en-US" sz="4400" dirty="0">
                <a:latin typeface="Arial" panose="020B0604020202020204" pitchFamily="34" charset="0"/>
                <a:cs typeface="Arial" panose="020B0604020202020204" pitchFamily="34" charset="0"/>
              </a:rPr>
              <a:t>Heart Failure is Chronic &amp; Progressive</a:t>
            </a:r>
          </a:p>
        </p:txBody>
      </p:sp>
      <p:pic>
        <p:nvPicPr>
          <p:cNvPr id="2052" name="Picture 4" descr="fig1">
            <a:extLst>
              <a:ext uri="{FF2B5EF4-FFF2-40B4-BE49-F238E27FC236}">
                <a16:creationId xmlns:a16="http://schemas.microsoft.com/office/drawing/2014/main" id="{79F81ACB-770B-4EAC-AA6A-2D938CF036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145" y="1945207"/>
            <a:ext cx="7585677" cy="468281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6B8C89E7-E982-EBAF-9464-2A63E10A9906}"/>
              </a:ext>
            </a:extLst>
          </p:cNvPr>
          <p:cNvSpPr/>
          <p:nvPr/>
        </p:nvSpPr>
        <p:spPr>
          <a:xfrm>
            <a:off x="4572000" y="1809750"/>
            <a:ext cx="3714750" cy="4818269"/>
          </a:xfrm>
          <a:prstGeom prst="ellipse">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DFBCAEC6-DD91-379D-F4EA-FD2AD23DC38F}"/>
              </a:ext>
            </a:extLst>
          </p:cNvPr>
          <p:cNvCxnSpPr>
            <a:cxnSpLocks/>
          </p:cNvCxnSpPr>
          <p:nvPr/>
        </p:nvCxnSpPr>
        <p:spPr>
          <a:xfrm>
            <a:off x="8286750" y="3760857"/>
            <a:ext cx="1023730" cy="0"/>
          </a:xfrm>
          <a:prstGeom prst="straightConnector1">
            <a:avLst/>
          </a:prstGeom>
          <a:ln w="762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43FE47-78D7-EC93-3235-0F7A2C34F835}"/>
              </a:ext>
            </a:extLst>
          </p:cNvPr>
          <p:cNvSpPr txBox="1"/>
          <p:nvPr/>
        </p:nvSpPr>
        <p:spPr>
          <a:xfrm>
            <a:off x="9310480" y="2788703"/>
            <a:ext cx="2689719"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Mortality: </a:t>
            </a:r>
          </a:p>
          <a:p>
            <a:r>
              <a:rPr lang="en-US" sz="2800" dirty="0">
                <a:latin typeface="Arial" panose="020B0604020202020204" pitchFamily="34" charset="0"/>
                <a:cs typeface="Arial" panose="020B0604020202020204" pitchFamily="34" charset="0"/>
              </a:rPr>
              <a:t>6 month - 50%</a:t>
            </a:r>
          </a:p>
          <a:p>
            <a:r>
              <a:rPr lang="en-US" sz="2800" dirty="0">
                <a:latin typeface="Arial" panose="020B0604020202020204" pitchFamily="34" charset="0"/>
                <a:cs typeface="Arial" panose="020B0604020202020204" pitchFamily="34" charset="0"/>
              </a:rPr>
              <a:t>1 year - 75%</a:t>
            </a:r>
          </a:p>
        </p:txBody>
      </p:sp>
      <p:sp>
        <p:nvSpPr>
          <p:cNvPr id="3" name="Oval 2">
            <a:extLst>
              <a:ext uri="{FF2B5EF4-FFF2-40B4-BE49-F238E27FC236}">
                <a16:creationId xmlns:a16="http://schemas.microsoft.com/office/drawing/2014/main" id="{786B71B6-0C61-485D-CE2D-D42C6F5CF80E}"/>
              </a:ext>
            </a:extLst>
          </p:cNvPr>
          <p:cNvSpPr/>
          <p:nvPr/>
        </p:nvSpPr>
        <p:spPr>
          <a:xfrm>
            <a:off x="1447799" y="1764564"/>
            <a:ext cx="3714749" cy="48182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CB7A6F76-1378-7243-D464-8698F22EAEF7}"/>
              </a:ext>
            </a:extLst>
          </p:cNvPr>
          <p:cNvCxnSpPr>
            <a:cxnSpLocks/>
          </p:cNvCxnSpPr>
          <p:nvPr/>
        </p:nvCxnSpPr>
        <p:spPr>
          <a:xfrm>
            <a:off x="5072270" y="4970986"/>
            <a:ext cx="389755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BC465B1-904F-9689-E7FC-FC994E247121}"/>
              </a:ext>
            </a:extLst>
          </p:cNvPr>
          <p:cNvSpPr txBox="1"/>
          <p:nvPr/>
        </p:nvSpPr>
        <p:spPr>
          <a:xfrm>
            <a:off x="9098988" y="4566013"/>
            <a:ext cx="3093012"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Mortality:</a:t>
            </a:r>
          </a:p>
          <a:p>
            <a:r>
              <a:rPr lang="en-US" sz="2800" dirty="0">
                <a:latin typeface="Arial" panose="020B0604020202020204" pitchFamily="34" charset="0"/>
                <a:cs typeface="Arial" panose="020B0604020202020204" pitchFamily="34" charset="0"/>
              </a:rPr>
              <a:t>1 month - 10-20%</a:t>
            </a:r>
          </a:p>
          <a:p>
            <a:r>
              <a:rPr lang="en-US" sz="2800" dirty="0">
                <a:latin typeface="Arial" panose="020B0604020202020204" pitchFamily="34" charset="0"/>
                <a:cs typeface="Arial" panose="020B0604020202020204" pitchFamily="34" charset="0"/>
              </a:rPr>
              <a:t>1 year - 35%</a:t>
            </a:r>
          </a:p>
        </p:txBody>
      </p:sp>
      <p:sp>
        <p:nvSpPr>
          <p:cNvPr id="11" name="TextBox 10">
            <a:extLst>
              <a:ext uri="{FF2B5EF4-FFF2-40B4-BE49-F238E27FC236}">
                <a16:creationId xmlns:a16="http://schemas.microsoft.com/office/drawing/2014/main" id="{B8CAFAC8-36E7-735A-4F7F-549BCCA75EF4}"/>
              </a:ext>
            </a:extLst>
          </p:cNvPr>
          <p:cNvSpPr txBox="1"/>
          <p:nvPr/>
        </p:nvSpPr>
        <p:spPr>
          <a:xfrm>
            <a:off x="0" y="6613723"/>
            <a:ext cx="4159089" cy="55399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SJ Goodlin. JACC. 2009; 54 (5): 386-396</a:t>
            </a:r>
          </a:p>
          <a:p>
            <a:endParaRPr lang="en-US" dirty="0"/>
          </a:p>
        </p:txBody>
      </p:sp>
    </p:spTree>
    <p:extLst>
      <p:ext uri="{BB962C8B-B14F-4D97-AF65-F5344CB8AC3E}">
        <p14:creationId xmlns:p14="http://schemas.microsoft.com/office/powerpoint/2010/main" val="7398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8" grpId="1"/>
      <p:bldP spid="3"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F830AAF-25F9-714D-124D-698754F5C8E7}"/>
              </a:ext>
            </a:extLst>
          </p:cNvPr>
          <p:cNvGraphicFramePr/>
          <p:nvPr>
            <p:extLst>
              <p:ext uri="{D42A27DB-BD31-4B8C-83A1-F6EECF244321}">
                <p14:modId xmlns:p14="http://schemas.microsoft.com/office/powerpoint/2010/main" val="1704199531"/>
              </p:ext>
            </p:extLst>
          </p:nvPr>
        </p:nvGraphicFramePr>
        <p:xfrm>
          <a:off x="2032000" y="3550024"/>
          <a:ext cx="5675086" cy="2588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8">
            <a:extLst>
              <a:ext uri="{FF2B5EF4-FFF2-40B4-BE49-F238E27FC236}">
                <a16:creationId xmlns:a16="http://schemas.microsoft.com/office/drawing/2014/main" id="{87141C5E-0175-0C59-85DC-ED4253844262}"/>
              </a:ext>
            </a:extLst>
          </p:cNvPr>
          <p:cNvSpPr/>
          <p:nvPr/>
        </p:nvSpPr>
        <p:spPr>
          <a:xfrm rot="19074282">
            <a:off x="2692284" y="1876593"/>
            <a:ext cx="1456734" cy="2283594"/>
          </a:xfrm>
          <a:custGeom>
            <a:avLst/>
            <a:gdLst>
              <a:gd name="connsiteX0" fmla="*/ 0 w 1439186"/>
              <a:gd name="connsiteY0" fmla="*/ 0 h 1665798"/>
              <a:gd name="connsiteX1" fmla="*/ 1439186 w 1439186"/>
              <a:gd name="connsiteY1" fmla="*/ 0 h 1665798"/>
              <a:gd name="connsiteX2" fmla="*/ 1439186 w 1439186"/>
              <a:gd name="connsiteY2" fmla="*/ 1447137 h 1665798"/>
              <a:gd name="connsiteX3" fmla="*/ 935604 w 1439186"/>
              <a:gd name="connsiteY3" fmla="*/ 1447137 h 1665798"/>
              <a:gd name="connsiteX4" fmla="*/ 705016 w 1439186"/>
              <a:gd name="connsiteY4" fmla="*/ 1665798 h 1665798"/>
              <a:gd name="connsiteX5" fmla="*/ 474428 w 1439186"/>
              <a:gd name="connsiteY5" fmla="*/ 1447137 h 1665798"/>
              <a:gd name="connsiteX6" fmla="*/ 0 w 1439186"/>
              <a:gd name="connsiteY6" fmla="*/ 1447137 h 166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6" h="1665798">
                <a:moveTo>
                  <a:pt x="0" y="0"/>
                </a:moveTo>
                <a:lnTo>
                  <a:pt x="1439186" y="0"/>
                </a:lnTo>
                <a:lnTo>
                  <a:pt x="1439186" y="1447137"/>
                </a:lnTo>
                <a:lnTo>
                  <a:pt x="935604" y="1447137"/>
                </a:lnTo>
                <a:cubicBezTo>
                  <a:pt x="935604" y="1567900"/>
                  <a:pt x="832366" y="1665798"/>
                  <a:pt x="705016" y="1665798"/>
                </a:cubicBezTo>
                <a:cubicBezTo>
                  <a:pt x="577666" y="1665798"/>
                  <a:pt x="474428" y="1567900"/>
                  <a:pt x="474428" y="1447137"/>
                </a:cubicBezTo>
                <a:lnTo>
                  <a:pt x="0" y="1447137"/>
                </a:lnTo>
                <a:close/>
              </a:path>
            </a:pathLst>
          </a:cu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26">
            <a:extLst>
              <a:ext uri="{FF2B5EF4-FFF2-40B4-BE49-F238E27FC236}">
                <a16:creationId xmlns:a16="http://schemas.microsoft.com/office/drawing/2014/main" id="{038EF430-DD7F-1787-543A-22B0EE387E61}"/>
              </a:ext>
            </a:extLst>
          </p:cNvPr>
          <p:cNvSpPr/>
          <p:nvPr/>
        </p:nvSpPr>
        <p:spPr>
          <a:xfrm rot="2323889">
            <a:off x="6598549" y="1873865"/>
            <a:ext cx="1456734" cy="2265628"/>
          </a:xfrm>
          <a:custGeom>
            <a:avLst/>
            <a:gdLst>
              <a:gd name="connsiteX0" fmla="*/ 0 w 1439186"/>
              <a:gd name="connsiteY0" fmla="*/ 0 h 1665798"/>
              <a:gd name="connsiteX1" fmla="*/ 1439186 w 1439186"/>
              <a:gd name="connsiteY1" fmla="*/ 0 h 1665798"/>
              <a:gd name="connsiteX2" fmla="*/ 1439186 w 1439186"/>
              <a:gd name="connsiteY2" fmla="*/ 1447137 h 1665798"/>
              <a:gd name="connsiteX3" fmla="*/ 935604 w 1439186"/>
              <a:gd name="connsiteY3" fmla="*/ 1447137 h 1665798"/>
              <a:gd name="connsiteX4" fmla="*/ 705016 w 1439186"/>
              <a:gd name="connsiteY4" fmla="*/ 1665798 h 1665798"/>
              <a:gd name="connsiteX5" fmla="*/ 474428 w 1439186"/>
              <a:gd name="connsiteY5" fmla="*/ 1447137 h 1665798"/>
              <a:gd name="connsiteX6" fmla="*/ 0 w 1439186"/>
              <a:gd name="connsiteY6" fmla="*/ 1447137 h 166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6" h="1665798">
                <a:moveTo>
                  <a:pt x="0" y="0"/>
                </a:moveTo>
                <a:lnTo>
                  <a:pt x="1439186" y="0"/>
                </a:lnTo>
                <a:lnTo>
                  <a:pt x="1439186" y="1447137"/>
                </a:lnTo>
                <a:lnTo>
                  <a:pt x="935604" y="1447137"/>
                </a:lnTo>
                <a:cubicBezTo>
                  <a:pt x="935604" y="1567900"/>
                  <a:pt x="832366" y="1665798"/>
                  <a:pt x="705016" y="1665798"/>
                </a:cubicBezTo>
                <a:cubicBezTo>
                  <a:pt x="577666" y="1665798"/>
                  <a:pt x="474428" y="1567900"/>
                  <a:pt x="474428" y="1447137"/>
                </a:cubicBezTo>
                <a:lnTo>
                  <a:pt x="0" y="1447137"/>
                </a:lnTo>
                <a:close/>
              </a:path>
            </a:pathLst>
          </a:cu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27">
            <a:extLst>
              <a:ext uri="{FF2B5EF4-FFF2-40B4-BE49-F238E27FC236}">
                <a16:creationId xmlns:a16="http://schemas.microsoft.com/office/drawing/2014/main" id="{C299FD8C-A42D-CA6A-21B0-CCF06EC18322}"/>
              </a:ext>
            </a:extLst>
          </p:cNvPr>
          <p:cNvSpPr/>
          <p:nvPr/>
        </p:nvSpPr>
        <p:spPr>
          <a:xfrm rot="8353810">
            <a:off x="6432416" y="4172282"/>
            <a:ext cx="1456734" cy="1781408"/>
          </a:xfrm>
          <a:custGeom>
            <a:avLst/>
            <a:gdLst>
              <a:gd name="connsiteX0" fmla="*/ 0 w 1439186"/>
              <a:gd name="connsiteY0" fmla="*/ 0 h 1665798"/>
              <a:gd name="connsiteX1" fmla="*/ 1439186 w 1439186"/>
              <a:gd name="connsiteY1" fmla="*/ 0 h 1665798"/>
              <a:gd name="connsiteX2" fmla="*/ 1439186 w 1439186"/>
              <a:gd name="connsiteY2" fmla="*/ 1447137 h 1665798"/>
              <a:gd name="connsiteX3" fmla="*/ 935604 w 1439186"/>
              <a:gd name="connsiteY3" fmla="*/ 1447137 h 1665798"/>
              <a:gd name="connsiteX4" fmla="*/ 705016 w 1439186"/>
              <a:gd name="connsiteY4" fmla="*/ 1665798 h 1665798"/>
              <a:gd name="connsiteX5" fmla="*/ 474428 w 1439186"/>
              <a:gd name="connsiteY5" fmla="*/ 1447137 h 1665798"/>
              <a:gd name="connsiteX6" fmla="*/ 0 w 1439186"/>
              <a:gd name="connsiteY6" fmla="*/ 1447137 h 166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6" h="1665798">
                <a:moveTo>
                  <a:pt x="0" y="0"/>
                </a:moveTo>
                <a:lnTo>
                  <a:pt x="1439186" y="0"/>
                </a:lnTo>
                <a:lnTo>
                  <a:pt x="1439186" y="1447137"/>
                </a:lnTo>
                <a:lnTo>
                  <a:pt x="935604" y="1447137"/>
                </a:lnTo>
                <a:cubicBezTo>
                  <a:pt x="935604" y="1567900"/>
                  <a:pt x="832366" y="1665798"/>
                  <a:pt x="705016" y="1665798"/>
                </a:cubicBezTo>
                <a:cubicBezTo>
                  <a:pt x="577666" y="1665798"/>
                  <a:pt x="474428" y="1567900"/>
                  <a:pt x="474428" y="1447137"/>
                </a:cubicBezTo>
                <a:lnTo>
                  <a:pt x="0" y="1447137"/>
                </a:lnTo>
                <a:close/>
              </a:path>
            </a:pathLst>
          </a:custGeom>
          <a:solidFill>
            <a:srgbClr val="9C349C"/>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28">
            <a:extLst>
              <a:ext uri="{FF2B5EF4-FFF2-40B4-BE49-F238E27FC236}">
                <a16:creationId xmlns:a16="http://schemas.microsoft.com/office/drawing/2014/main" id="{FDC8B589-3C0F-71EC-309F-593CD73B5E09}"/>
              </a:ext>
            </a:extLst>
          </p:cNvPr>
          <p:cNvSpPr/>
          <p:nvPr/>
        </p:nvSpPr>
        <p:spPr>
          <a:xfrm rot="10800000">
            <a:off x="4556556" y="4878225"/>
            <a:ext cx="1606856" cy="1635946"/>
          </a:xfrm>
          <a:custGeom>
            <a:avLst/>
            <a:gdLst>
              <a:gd name="connsiteX0" fmla="*/ 0 w 1439186"/>
              <a:gd name="connsiteY0" fmla="*/ 0 h 1665798"/>
              <a:gd name="connsiteX1" fmla="*/ 1439186 w 1439186"/>
              <a:gd name="connsiteY1" fmla="*/ 0 h 1665798"/>
              <a:gd name="connsiteX2" fmla="*/ 1439186 w 1439186"/>
              <a:gd name="connsiteY2" fmla="*/ 1447137 h 1665798"/>
              <a:gd name="connsiteX3" fmla="*/ 935604 w 1439186"/>
              <a:gd name="connsiteY3" fmla="*/ 1447137 h 1665798"/>
              <a:gd name="connsiteX4" fmla="*/ 705016 w 1439186"/>
              <a:gd name="connsiteY4" fmla="*/ 1665798 h 1665798"/>
              <a:gd name="connsiteX5" fmla="*/ 474428 w 1439186"/>
              <a:gd name="connsiteY5" fmla="*/ 1447137 h 1665798"/>
              <a:gd name="connsiteX6" fmla="*/ 0 w 1439186"/>
              <a:gd name="connsiteY6" fmla="*/ 1447137 h 166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6" h="1665798">
                <a:moveTo>
                  <a:pt x="0" y="0"/>
                </a:moveTo>
                <a:lnTo>
                  <a:pt x="1439186" y="0"/>
                </a:lnTo>
                <a:lnTo>
                  <a:pt x="1439186" y="1447137"/>
                </a:lnTo>
                <a:lnTo>
                  <a:pt x="935604" y="1447137"/>
                </a:lnTo>
                <a:cubicBezTo>
                  <a:pt x="935604" y="1567900"/>
                  <a:pt x="832366" y="1665798"/>
                  <a:pt x="705016" y="1665798"/>
                </a:cubicBezTo>
                <a:cubicBezTo>
                  <a:pt x="577666" y="1665798"/>
                  <a:pt x="474428" y="1567900"/>
                  <a:pt x="474428" y="1447137"/>
                </a:cubicBezTo>
                <a:lnTo>
                  <a:pt x="0" y="1447137"/>
                </a:lnTo>
                <a:close/>
              </a:path>
            </a:pathLst>
          </a:custGeom>
          <a:solidFill>
            <a:srgbClr val="FFFF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9">
            <a:extLst>
              <a:ext uri="{FF2B5EF4-FFF2-40B4-BE49-F238E27FC236}">
                <a16:creationId xmlns:a16="http://schemas.microsoft.com/office/drawing/2014/main" id="{AC6B3CA9-F814-4823-A9DD-D78A3DE44CF2}"/>
              </a:ext>
            </a:extLst>
          </p:cNvPr>
          <p:cNvSpPr/>
          <p:nvPr/>
        </p:nvSpPr>
        <p:spPr>
          <a:xfrm>
            <a:off x="4600858" y="1367758"/>
            <a:ext cx="1456734" cy="2075305"/>
          </a:xfrm>
          <a:custGeom>
            <a:avLst/>
            <a:gdLst>
              <a:gd name="connsiteX0" fmla="*/ 0 w 1439186"/>
              <a:gd name="connsiteY0" fmla="*/ 0 h 1665798"/>
              <a:gd name="connsiteX1" fmla="*/ 1439186 w 1439186"/>
              <a:gd name="connsiteY1" fmla="*/ 0 h 1665798"/>
              <a:gd name="connsiteX2" fmla="*/ 1439186 w 1439186"/>
              <a:gd name="connsiteY2" fmla="*/ 1447137 h 1665798"/>
              <a:gd name="connsiteX3" fmla="*/ 935604 w 1439186"/>
              <a:gd name="connsiteY3" fmla="*/ 1447137 h 1665798"/>
              <a:gd name="connsiteX4" fmla="*/ 705016 w 1439186"/>
              <a:gd name="connsiteY4" fmla="*/ 1665798 h 1665798"/>
              <a:gd name="connsiteX5" fmla="*/ 474428 w 1439186"/>
              <a:gd name="connsiteY5" fmla="*/ 1447137 h 1665798"/>
              <a:gd name="connsiteX6" fmla="*/ 0 w 1439186"/>
              <a:gd name="connsiteY6" fmla="*/ 1447137 h 166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6" h="1665798">
                <a:moveTo>
                  <a:pt x="0" y="0"/>
                </a:moveTo>
                <a:lnTo>
                  <a:pt x="1439186" y="0"/>
                </a:lnTo>
                <a:lnTo>
                  <a:pt x="1439186" y="1447137"/>
                </a:lnTo>
                <a:lnTo>
                  <a:pt x="935604" y="1447137"/>
                </a:lnTo>
                <a:cubicBezTo>
                  <a:pt x="935604" y="1567900"/>
                  <a:pt x="832366" y="1665798"/>
                  <a:pt x="705016" y="1665798"/>
                </a:cubicBezTo>
                <a:cubicBezTo>
                  <a:pt x="577666" y="1665798"/>
                  <a:pt x="474428" y="1567900"/>
                  <a:pt x="474428" y="1447137"/>
                </a:cubicBezTo>
                <a:lnTo>
                  <a:pt x="0" y="1447137"/>
                </a:lnTo>
                <a:close/>
              </a:path>
            </a:pathLst>
          </a:cu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1">
            <a:extLst>
              <a:ext uri="{FF2B5EF4-FFF2-40B4-BE49-F238E27FC236}">
                <a16:creationId xmlns:a16="http://schemas.microsoft.com/office/drawing/2014/main" id="{088E2A25-ECC3-1C34-ACC2-006472A5DBB2}"/>
              </a:ext>
            </a:extLst>
          </p:cNvPr>
          <p:cNvSpPr/>
          <p:nvPr/>
        </p:nvSpPr>
        <p:spPr>
          <a:xfrm rot="13274539">
            <a:off x="2859389" y="4232049"/>
            <a:ext cx="1266203" cy="1978169"/>
          </a:xfrm>
          <a:custGeom>
            <a:avLst/>
            <a:gdLst>
              <a:gd name="connsiteX0" fmla="*/ 0 w 1439186"/>
              <a:gd name="connsiteY0" fmla="*/ 0 h 1665798"/>
              <a:gd name="connsiteX1" fmla="*/ 1439186 w 1439186"/>
              <a:gd name="connsiteY1" fmla="*/ 0 h 1665798"/>
              <a:gd name="connsiteX2" fmla="*/ 1439186 w 1439186"/>
              <a:gd name="connsiteY2" fmla="*/ 1447137 h 1665798"/>
              <a:gd name="connsiteX3" fmla="*/ 935604 w 1439186"/>
              <a:gd name="connsiteY3" fmla="*/ 1447137 h 1665798"/>
              <a:gd name="connsiteX4" fmla="*/ 705016 w 1439186"/>
              <a:gd name="connsiteY4" fmla="*/ 1665798 h 1665798"/>
              <a:gd name="connsiteX5" fmla="*/ 474428 w 1439186"/>
              <a:gd name="connsiteY5" fmla="*/ 1447137 h 1665798"/>
              <a:gd name="connsiteX6" fmla="*/ 0 w 1439186"/>
              <a:gd name="connsiteY6" fmla="*/ 1447137 h 166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6" h="1665798">
                <a:moveTo>
                  <a:pt x="0" y="0"/>
                </a:moveTo>
                <a:lnTo>
                  <a:pt x="1439186" y="0"/>
                </a:lnTo>
                <a:lnTo>
                  <a:pt x="1439186" y="1447137"/>
                </a:lnTo>
                <a:lnTo>
                  <a:pt x="935604" y="1447137"/>
                </a:lnTo>
                <a:cubicBezTo>
                  <a:pt x="935604" y="1567900"/>
                  <a:pt x="832366" y="1665798"/>
                  <a:pt x="705016" y="1665798"/>
                </a:cubicBezTo>
                <a:cubicBezTo>
                  <a:pt x="577666" y="1665798"/>
                  <a:pt x="474428" y="1567900"/>
                  <a:pt x="474428" y="1447137"/>
                </a:cubicBezTo>
                <a:lnTo>
                  <a:pt x="0" y="1447137"/>
                </a:lnTo>
                <a:close/>
              </a:path>
            </a:pathLst>
          </a:cu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8DD0319-F13F-54E2-DB1F-53E9F6BD4389}"/>
              </a:ext>
            </a:extLst>
          </p:cNvPr>
          <p:cNvSpPr txBox="1"/>
          <p:nvPr/>
        </p:nvSpPr>
        <p:spPr>
          <a:xfrm>
            <a:off x="1878738" y="5312251"/>
            <a:ext cx="1419846" cy="369332"/>
          </a:xfrm>
          <a:prstGeom prst="rect">
            <a:avLst/>
          </a:prstGeom>
          <a:noFill/>
        </p:spPr>
        <p:txBody>
          <a:bodyPr wrap="square" rtlCol="0">
            <a:spAutoFit/>
          </a:bodyPr>
          <a:lstStyle/>
          <a:p>
            <a:pPr algn="ctr"/>
            <a:endParaRPr lang="en-US" b="1" dirty="0">
              <a:latin typeface="Arial" panose="020B0604020202020204" pitchFamily="34" charset="0"/>
              <a:cs typeface="Arial" panose="020B0604020202020204" pitchFamily="34" charset="0"/>
            </a:endParaRPr>
          </a:p>
        </p:txBody>
      </p:sp>
      <p:sp>
        <p:nvSpPr>
          <p:cNvPr id="12" name="Freeform 76">
            <a:extLst>
              <a:ext uri="{FF2B5EF4-FFF2-40B4-BE49-F238E27FC236}">
                <a16:creationId xmlns:a16="http://schemas.microsoft.com/office/drawing/2014/main" id="{32F2E4B1-7D69-4822-DE65-B4D0E23B2B88}"/>
              </a:ext>
            </a:extLst>
          </p:cNvPr>
          <p:cNvSpPr/>
          <p:nvPr/>
        </p:nvSpPr>
        <p:spPr>
          <a:xfrm>
            <a:off x="3944615" y="3404596"/>
            <a:ext cx="2890596" cy="1459334"/>
          </a:xfrm>
          <a:custGeom>
            <a:avLst/>
            <a:gdLst>
              <a:gd name="connsiteX0" fmla="*/ 1290274 w 3734603"/>
              <a:gd name="connsiteY0" fmla="*/ 0 h 1716378"/>
              <a:gd name="connsiteX1" fmla="*/ 1479852 w 3734603"/>
              <a:gd name="connsiteY1" fmla="*/ 0 h 1716378"/>
              <a:gd name="connsiteX2" fmla="*/ 1495352 w 3734603"/>
              <a:gd name="connsiteY2" fmla="*/ 40108 h 1716378"/>
              <a:gd name="connsiteX3" fmla="*/ 1789902 w 3734603"/>
              <a:gd name="connsiteY3" fmla="*/ 260071 h 1716378"/>
              <a:gd name="connsiteX4" fmla="*/ 2084453 w 3734603"/>
              <a:gd name="connsiteY4" fmla="*/ 40108 h 1716378"/>
              <a:gd name="connsiteX5" fmla="*/ 2099953 w 3734603"/>
              <a:gd name="connsiteY5" fmla="*/ 0 h 1716378"/>
              <a:gd name="connsiteX6" fmla="*/ 2444329 w 3734603"/>
              <a:gd name="connsiteY6" fmla="*/ 0 h 1716378"/>
              <a:gd name="connsiteX7" fmla="*/ 3199575 w 3734603"/>
              <a:gd name="connsiteY7" fmla="*/ 265162 h 1716378"/>
              <a:gd name="connsiteX8" fmla="*/ 3181077 w 3734603"/>
              <a:gd name="connsiteY8" fmla="*/ 362423 h 1716378"/>
              <a:gd name="connsiteX9" fmla="*/ 3290446 w 3734603"/>
              <a:gd name="connsiteY9" fmla="*/ 616580 h 1716378"/>
              <a:gd name="connsiteX10" fmla="*/ 3554876 w 3734603"/>
              <a:gd name="connsiteY10" fmla="*/ 698028 h 1716378"/>
              <a:gd name="connsiteX11" fmla="*/ 3618183 w 3734603"/>
              <a:gd name="connsiteY11" fmla="*/ 685042 h 1716378"/>
              <a:gd name="connsiteX12" fmla="*/ 3734603 w 3734603"/>
              <a:gd name="connsiteY12" fmla="*/ 858189 h 1716378"/>
              <a:gd name="connsiteX13" fmla="*/ 3654943 w 3734603"/>
              <a:gd name="connsiteY13" fmla="*/ 976665 h 1716378"/>
              <a:gd name="connsiteX14" fmla="*/ 3580716 w 3734603"/>
              <a:gd name="connsiteY14" fmla="*/ 945834 h 1716378"/>
              <a:gd name="connsiteX15" fmla="*/ 3143350 w 3734603"/>
              <a:gd name="connsiteY15" fmla="*/ 1039025 h 1716378"/>
              <a:gd name="connsiteX16" fmla="*/ 3118885 w 3734603"/>
              <a:gd name="connsiteY16" fmla="*/ 1328583 h 1716378"/>
              <a:gd name="connsiteX17" fmla="*/ 3189751 w 3734603"/>
              <a:gd name="connsiteY17" fmla="*/ 1454665 h 1716378"/>
              <a:gd name="connsiteX18" fmla="*/ 2444329 w 3734603"/>
              <a:gd name="connsiteY18" fmla="*/ 1716378 h 1716378"/>
              <a:gd name="connsiteX19" fmla="*/ 2208897 w 3734603"/>
              <a:gd name="connsiteY19" fmla="*/ 1716378 h 1716378"/>
              <a:gd name="connsiteX20" fmla="*/ 2208762 w 3734603"/>
              <a:gd name="connsiteY20" fmla="*/ 1715764 h 1716378"/>
              <a:gd name="connsiteX21" fmla="*/ 1881460 w 3734603"/>
              <a:gd name="connsiteY21" fmla="*/ 1411054 h 1716378"/>
              <a:gd name="connsiteX22" fmla="*/ 1554159 w 3734603"/>
              <a:gd name="connsiteY22" fmla="*/ 1715764 h 1716378"/>
              <a:gd name="connsiteX23" fmla="*/ 1554023 w 3734603"/>
              <a:gd name="connsiteY23" fmla="*/ 1716378 h 1716378"/>
              <a:gd name="connsiteX24" fmla="*/ 1290274 w 3734603"/>
              <a:gd name="connsiteY24" fmla="*/ 1716378 h 1716378"/>
              <a:gd name="connsiteX25" fmla="*/ 514964 w 3734603"/>
              <a:gd name="connsiteY25" fmla="*/ 1444172 h 1716378"/>
              <a:gd name="connsiteX26" fmla="*/ 549030 w 3734603"/>
              <a:gd name="connsiteY26" fmla="*/ 1327490 h 1716378"/>
              <a:gd name="connsiteX27" fmla="*/ 459753 w 3734603"/>
              <a:gd name="connsiteY27" fmla="*/ 1050955 h 1716378"/>
              <a:gd name="connsiteX28" fmla="*/ 175231 w 3734603"/>
              <a:gd name="connsiteY28" fmla="*/ 991885 h 1716378"/>
              <a:gd name="connsiteX29" fmla="*/ 104933 w 3734603"/>
              <a:gd name="connsiteY29" fmla="*/ 1014252 h 1716378"/>
              <a:gd name="connsiteX30" fmla="*/ 0 w 3734603"/>
              <a:gd name="connsiteY30" fmla="*/ 858189 h 1716378"/>
              <a:gd name="connsiteX31" fmla="*/ 111182 w 3734603"/>
              <a:gd name="connsiteY31" fmla="*/ 692833 h 1716378"/>
              <a:gd name="connsiteX32" fmla="*/ 187247 w 3734603"/>
              <a:gd name="connsiteY32" fmla="*/ 715977 h 1716378"/>
              <a:gd name="connsiteX33" fmla="*/ 470996 w 3734603"/>
              <a:gd name="connsiteY33" fmla="*/ 653300 h 1716378"/>
              <a:gd name="connsiteX34" fmla="*/ 556756 w 3734603"/>
              <a:gd name="connsiteY34" fmla="*/ 375654 h 1716378"/>
              <a:gd name="connsiteX35" fmla="*/ 524139 w 3734603"/>
              <a:gd name="connsiteY35" fmla="*/ 268986 h 171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34603" h="1716378">
                <a:moveTo>
                  <a:pt x="1290274" y="0"/>
                </a:moveTo>
                <a:lnTo>
                  <a:pt x="1479852" y="0"/>
                </a:lnTo>
                <a:lnTo>
                  <a:pt x="1495352" y="40108"/>
                </a:lnTo>
                <a:cubicBezTo>
                  <a:pt x="1559187" y="172818"/>
                  <a:pt x="1667290" y="260071"/>
                  <a:pt x="1789902" y="260071"/>
                </a:cubicBezTo>
                <a:cubicBezTo>
                  <a:pt x="1912515" y="260071"/>
                  <a:pt x="2020618" y="172818"/>
                  <a:pt x="2084453" y="40108"/>
                </a:cubicBezTo>
                <a:lnTo>
                  <a:pt x="2099953" y="0"/>
                </a:lnTo>
                <a:lnTo>
                  <a:pt x="2444329" y="0"/>
                </a:lnTo>
                <a:lnTo>
                  <a:pt x="3199575" y="265162"/>
                </a:lnTo>
                <a:lnTo>
                  <a:pt x="3181077" y="362423"/>
                </a:lnTo>
                <a:cubicBezTo>
                  <a:pt x="3181007" y="458722"/>
                  <a:pt x="3217458" y="551050"/>
                  <a:pt x="3290446" y="616580"/>
                </a:cubicBezTo>
                <a:cubicBezTo>
                  <a:pt x="3363435" y="682111"/>
                  <a:pt x="3459142" y="708438"/>
                  <a:pt x="3554876" y="698028"/>
                </a:cubicBezTo>
                <a:lnTo>
                  <a:pt x="3618183" y="685042"/>
                </a:lnTo>
                <a:lnTo>
                  <a:pt x="3734603" y="858189"/>
                </a:lnTo>
                <a:lnTo>
                  <a:pt x="3654943" y="976665"/>
                </a:lnTo>
                <a:lnTo>
                  <a:pt x="3580716" y="945834"/>
                </a:lnTo>
                <a:cubicBezTo>
                  <a:pt x="3403124" y="887241"/>
                  <a:pt x="3227782" y="918527"/>
                  <a:pt x="3143350" y="1039025"/>
                </a:cubicBezTo>
                <a:cubicBezTo>
                  <a:pt x="3087061" y="1119357"/>
                  <a:pt x="3081834" y="1224129"/>
                  <a:pt x="3118885" y="1328583"/>
                </a:cubicBezTo>
                <a:lnTo>
                  <a:pt x="3189751" y="1454665"/>
                </a:lnTo>
                <a:lnTo>
                  <a:pt x="2444329" y="1716378"/>
                </a:lnTo>
                <a:lnTo>
                  <a:pt x="2208897" y="1716378"/>
                </a:lnTo>
                <a:lnTo>
                  <a:pt x="2208762" y="1715764"/>
                </a:lnTo>
                <a:cubicBezTo>
                  <a:pt x="2154837" y="1536699"/>
                  <a:pt x="2028595" y="1411054"/>
                  <a:pt x="1881460" y="1411054"/>
                </a:cubicBezTo>
                <a:cubicBezTo>
                  <a:pt x="1734325" y="1411054"/>
                  <a:pt x="1608084" y="1536699"/>
                  <a:pt x="1554159" y="1715764"/>
                </a:cubicBezTo>
                <a:lnTo>
                  <a:pt x="1554023" y="1716378"/>
                </a:lnTo>
                <a:lnTo>
                  <a:pt x="1290274" y="1716378"/>
                </a:lnTo>
                <a:lnTo>
                  <a:pt x="514964" y="1444172"/>
                </a:lnTo>
                <a:lnTo>
                  <a:pt x="549030" y="1327490"/>
                </a:lnTo>
                <a:cubicBezTo>
                  <a:pt x="561515" y="1217365"/>
                  <a:pt x="532742" y="1116485"/>
                  <a:pt x="459753" y="1050955"/>
                </a:cubicBezTo>
                <a:cubicBezTo>
                  <a:pt x="386765" y="985424"/>
                  <a:pt x="283379" y="967649"/>
                  <a:pt x="175231" y="991885"/>
                </a:cubicBezTo>
                <a:lnTo>
                  <a:pt x="104933" y="1014252"/>
                </a:lnTo>
                <a:lnTo>
                  <a:pt x="0" y="858189"/>
                </a:lnTo>
                <a:lnTo>
                  <a:pt x="111182" y="692833"/>
                </a:lnTo>
                <a:lnTo>
                  <a:pt x="187247" y="715977"/>
                </a:lnTo>
                <a:cubicBezTo>
                  <a:pt x="295694" y="738838"/>
                  <a:pt x="398845" y="719752"/>
                  <a:pt x="470996" y="653300"/>
                </a:cubicBezTo>
                <a:cubicBezTo>
                  <a:pt x="543147" y="586848"/>
                  <a:pt x="570637" y="485612"/>
                  <a:pt x="556756" y="375654"/>
                </a:cubicBezTo>
                <a:lnTo>
                  <a:pt x="524139" y="268986"/>
                </a:lnTo>
                <a:close/>
              </a:path>
            </a:pathLst>
          </a:custGeom>
          <a:solidFill>
            <a:schemeClr val="tx1">
              <a:lumMod val="40000"/>
              <a:lumOff val="6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65DD1E7-4D99-0614-4450-282DF61C197E}"/>
              </a:ext>
            </a:extLst>
          </p:cNvPr>
          <p:cNvSpPr txBox="1"/>
          <p:nvPr/>
        </p:nvSpPr>
        <p:spPr>
          <a:xfrm>
            <a:off x="4486912" y="3819720"/>
            <a:ext cx="175779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HF</a:t>
            </a:r>
            <a:endParaRPr lang="en-US" b="1" u="sng"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30350EC-1966-728E-CAE5-7C93E2ADB8C4}"/>
              </a:ext>
            </a:extLst>
          </p:cNvPr>
          <p:cNvSpPr txBox="1"/>
          <p:nvPr/>
        </p:nvSpPr>
        <p:spPr>
          <a:xfrm>
            <a:off x="2482411" y="5166823"/>
            <a:ext cx="1419846" cy="369332"/>
          </a:xfrm>
          <a:prstGeom prst="rect">
            <a:avLst/>
          </a:prstGeom>
          <a:noFill/>
        </p:spPr>
        <p:txBody>
          <a:bodyPr wrap="square" rtlCol="0">
            <a:spAutoFit/>
          </a:bodyPr>
          <a:lstStyle/>
          <a:p>
            <a:pPr algn="ctr"/>
            <a:endParaRPr lang="en-US"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FFA4FF6-A437-D883-9447-752FE5930942}"/>
              </a:ext>
            </a:extLst>
          </p:cNvPr>
          <p:cNvSpPr txBox="1"/>
          <p:nvPr/>
        </p:nvSpPr>
        <p:spPr>
          <a:xfrm>
            <a:off x="2491584" y="2378498"/>
            <a:ext cx="1729505" cy="923330"/>
          </a:xfrm>
          <a:prstGeom prst="rect">
            <a:avLst/>
          </a:prstGeom>
          <a:noFill/>
        </p:spPr>
        <p:txBody>
          <a:bodyPr wrap="square" rtlCol="0">
            <a:spAutoFit/>
          </a:bodyPr>
          <a:lstStyle/>
          <a:p>
            <a:pPr algn="ctr"/>
            <a:r>
              <a:rPr lang="el-GR" b="1" dirty="0">
                <a:latin typeface="Arial" panose="020B0604020202020204" pitchFamily="34" charset="0"/>
                <a:cs typeface="Arial" panose="020B0604020202020204" pitchFamily="34" charset="0"/>
              </a:rPr>
              <a:t>β</a:t>
            </a:r>
            <a:endParaRPr lang="el-GR" b="1" dirty="0">
              <a:solidFill>
                <a:srgbClr val="FF0000"/>
              </a:solidFill>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Blocker</a:t>
            </a:r>
          </a:p>
          <a:p>
            <a:pPr algn="ctr"/>
            <a:r>
              <a:rPr lang="en-US" b="1" dirty="0">
                <a:latin typeface="Arial" panose="020B0604020202020204" pitchFamily="34" charset="0"/>
                <a:cs typeface="Arial" panose="020B0604020202020204" pitchFamily="34" charset="0"/>
              </a:rPr>
              <a:t>(Class </a:t>
            </a:r>
            <a:r>
              <a:rPr lang="en-US" b="1" dirty="0" err="1">
                <a:latin typeface="Arial" panose="020B0604020202020204" pitchFamily="34" charset="0"/>
                <a:cs typeface="Arial" panose="020B0604020202020204" pitchFamily="34" charset="0"/>
              </a:rPr>
              <a:t>Ia</a:t>
            </a:r>
            <a:r>
              <a:rPr lang="en-US" b="1" dirty="0">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2011D6CA-F89B-2D22-10B2-8DF70579E76F}"/>
              </a:ext>
            </a:extLst>
          </p:cNvPr>
          <p:cNvSpPr txBox="1"/>
          <p:nvPr/>
        </p:nvSpPr>
        <p:spPr>
          <a:xfrm>
            <a:off x="6702901" y="2421158"/>
            <a:ext cx="1577105"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Aldosterone  antagonist</a:t>
            </a:r>
          </a:p>
          <a:p>
            <a:pPr algn="ctr"/>
            <a:r>
              <a:rPr lang="en-US" b="1" dirty="0">
                <a:latin typeface="Arial" panose="020B0604020202020204" pitchFamily="34" charset="0"/>
                <a:cs typeface="Arial" panose="020B0604020202020204" pitchFamily="34" charset="0"/>
              </a:rPr>
              <a:t>(Class </a:t>
            </a:r>
            <a:r>
              <a:rPr lang="en-US" b="1" dirty="0" err="1">
                <a:latin typeface="Arial" panose="020B0604020202020204" pitchFamily="34" charset="0"/>
                <a:cs typeface="Arial" panose="020B0604020202020204" pitchFamily="34" charset="0"/>
              </a:rPr>
              <a:t>Ia</a:t>
            </a:r>
            <a:r>
              <a:rPr lang="en-US" b="1" dirty="0">
                <a:latin typeface="Arial" panose="020B0604020202020204" pitchFamily="34" charset="0"/>
                <a:cs typeface="Arial" panose="020B0604020202020204" pitchFamily="34" charset="0"/>
              </a:rPr>
              <a:t>)</a:t>
            </a: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05DDAE4-EC57-3B0D-E415-3E1C095BB2EE}"/>
              </a:ext>
            </a:extLst>
          </p:cNvPr>
          <p:cNvSpPr txBox="1"/>
          <p:nvPr/>
        </p:nvSpPr>
        <p:spPr>
          <a:xfrm>
            <a:off x="4646168" y="1589226"/>
            <a:ext cx="1392567"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ARNI</a:t>
            </a:r>
            <a:r>
              <a:rPr lang="en-US" b="1" dirty="0">
                <a:solidFill>
                  <a:srgbClr val="FF0000"/>
                </a:solidFill>
                <a:latin typeface="Arial" panose="020B0604020202020204" pitchFamily="34" charset="0"/>
                <a:cs typeface="Arial" panose="020B0604020202020204" pitchFamily="34" charset="0"/>
              </a:rPr>
              <a:t>*</a:t>
            </a:r>
          </a:p>
          <a:p>
            <a:pPr algn="ctr"/>
            <a:r>
              <a:rPr lang="en-US" b="1" dirty="0">
                <a:latin typeface="Arial" panose="020B0604020202020204" pitchFamily="34" charset="0"/>
                <a:cs typeface="Arial" panose="020B0604020202020204" pitchFamily="34" charset="0"/>
              </a:rPr>
              <a:t>Or ACEI/ARB</a:t>
            </a:r>
          </a:p>
          <a:p>
            <a:pPr algn="ctr"/>
            <a:r>
              <a:rPr lang="en-US" b="1" dirty="0">
                <a:latin typeface="Arial" panose="020B0604020202020204" pitchFamily="34" charset="0"/>
                <a:cs typeface="Arial" panose="020B0604020202020204" pitchFamily="34" charset="0"/>
              </a:rPr>
              <a:t>(Class </a:t>
            </a:r>
            <a:r>
              <a:rPr lang="en-US" b="1" dirty="0" err="1">
                <a:latin typeface="Arial" panose="020B0604020202020204" pitchFamily="34" charset="0"/>
                <a:cs typeface="Arial" panose="020B0604020202020204" pitchFamily="34" charset="0"/>
              </a:rPr>
              <a:t>Ia</a:t>
            </a:r>
            <a:r>
              <a:rPr lang="en-US" b="1" dirty="0">
                <a:latin typeface="Arial" panose="020B0604020202020204" pitchFamily="34" charset="0"/>
                <a:cs typeface="Arial" panose="020B0604020202020204" pitchFamily="34" charset="0"/>
              </a:rPr>
              <a:t>)</a:t>
            </a:r>
          </a:p>
          <a:p>
            <a:pPr algn="ctr"/>
            <a:endParaRPr lang="en-US"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7CE78E2-4AA5-CE80-0DD9-A7FFFEE7C362}"/>
              </a:ext>
            </a:extLst>
          </p:cNvPr>
          <p:cNvSpPr txBox="1"/>
          <p:nvPr/>
        </p:nvSpPr>
        <p:spPr>
          <a:xfrm>
            <a:off x="2452308" y="4874880"/>
            <a:ext cx="1729505"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SGLT-2</a:t>
            </a:r>
          </a:p>
          <a:p>
            <a:pPr algn="ctr"/>
            <a:r>
              <a:rPr lang="en-US" b="1" dirty="0">
                <a:latin typeface="Arial" panose="020B0604020202020204" pitchFamily="34" charset="0"/>
                <a:cs typeface="Arial" panose="020B0604020202020204" pitchFamily="34" charset="0"/>
              </a:rPr>
              <a:t>Inhibitors</a:t>
            </a:r>
          </a:p>
          <a:p>
            <a:pPr algn="ctr"/>
            <a:r>
              <a:rPr lang="en-US" b="1" dirty="0">
                <a:latin typeface="Arial" panose="020B0604020202020204" pitchFamily="34" charset="0"/>
                <a:cs typeface="Arial" panose="020B0604020202020204" pitchFamily="34" charset="0"/>
              </a:rPr>
              <a:t>(Class </a:t>
            </a:r>
            <a:r>
              <a:rPr lang="en-US" b="1" dirty="0" err="1">
                <a:latin typeface="Arial" panose="020B0604020202020204" pitchFamily="34" charset="0"/>
                <a:cs typeface="Arial" panose="020B0604020202020204" pitchFamily="34" charset="0"/>
              </a:rPr>
              <a:t>Ia</a:t>
            </a:r>
            <a:r>
              <a:rPr lang="en-US" b="1" dirty="0">
                <a:latin typeface="Arial" panose="020B0604020202020204" pitchFamily="34" charset="0"/>
                <a:cs typeface="Arial" panose="020B0604020202020204" pitchFamily="34" charset="0"/>
              </a:rPr>
              <a:t>)</a:t>
            </a:r>
          </a:p>
          <a:p>
            <a:pPr algn="ctr"/>
            <a:endParaRPr lang="en-US"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BE4F770-A01B-9271-E936-C8EA556BBE22}"/>
              </a:ext>
            </a:extLst>
          </p:cNvPr>
          <p:cNvSpPr txBox="1"/>
          <p:nvPr/>
        </p:nvSpPr>
        <p:spPr>
          <a:xfrm>
            <a:off x="6425975" y="4815334"/>
            <a:ext cx="1729505"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Diuretics</a:t>
            </a:r>
          </a:p>
          <a:p>
            <a:pPr algn="ctr"/>
            <a:r>
              <a:rPr lang="en-US" b="1" dirty="0">
                <a:latin typeface="Arial" panose="020B0604020202020204" pitchFamily="34" charset="0"/>
                <a:cs typeface="Arial" panose="020B0604020202020204" pitchFamily="34" charset="0"/>
              </a:rPr>
              <a:t>(Class </a:t>
            </a:r>
            <a:r>
              <a:rPr lang="en-US" b="1" dirty="0" err="1">
                <a:latin typeface="Arial" panose="020B0604020202020204" pitchFamily="34" charset="0"/>
                <a:cs typeface="Arial" panose="020B0604020202020204" pitchFamily="34" charset="0"/>
              </a:rPr>
              <a:t>Ia</a:t>
            </a:r>
            <a:r>
              <a:rPr lang="en-US" b="1" dirty="0">
                <a:latin typeface="Arial" panose="020B0604020202020204" pitchFamily="34" charset="0"/>
                <a:cs typeface="Arial" panose="020B0604020202020204" pitchFamily="34" charset="0"/>
              </a:rPr>
              <a:t>)</a:t>
            </a:r>
          </a:p>
          <a:p>
            <a:pPr algn="ctr"/>
            <a:endParaRPr lang="en-US" b="1" dirty="0">
              <a:latin typeface="Arial" panose="020B0604020202020204" pitchFamily="34" charset="0"/>
              <a:cs typeface="Arial" panose="020B0604020202020204" pitchFamily="34" charset="0"/>
            </a:endParaRPr>
          </a:p>
        </p:txBody>
      </p:sp>
      <p:sp>
        <p:nvSpPr>
          <p:cNvPr id="22" name="Freeform 33">
            <a:extLst>
              <a:ext uri="{FF2B5EF4-FFF2-40B4-BE49-F238E27FC236}">
                <a16:creationId xmlns:a16="http://schemas.microsoft.com/office/drawing/2014/main" id="{784B2CF6-A93A-A41A-874B-8E5BF7865843}"/>
              </a:ext>
            </a:extLst>
          </p:cNvPr>
          <p:cNvSpPr/>
          <p:nvPr/>
        </p:nvSpPr>
        <p:spPr>
          <a:xfrm rot="5400000">
            <a:off x="9388091" y="2708462"/>
            <a:ext cx="1456734" cy="2265628"/>
          </a:xfrm>
          <a:custGeom>
            <a:avLst/>
            <a:gdLst>
              <a:gd name="connsiteX0" fmla="*/ 0 w 1439186"/>
              <a:gd name="connsiteY0" fmla="*/ 0 h 1665798"/>
              <a:gd name="connsiteX1" fmla="*/ 1439186 w 1439186"/>
              <a:gd name="connsiteY1" fmla="*/ 0 h 1665798"/>
              <a:gd name="connsiteX2" fmla="*/ 1439186 w 1439186"/>
              <a:gd name="connsiteY2" fmla="*/ 1447137 h 1665798"/>
              <a:gd name="connsiteX3" fmla="*/ 935604 w 1439186"/>
              <a:gd name="connsiteY3" fmla="*/ 1447137 h 1665798"/>
              <a:gd name="connsiteX4" fmla="*/ 705016 w 1439186"/>
              <a:gd name="connsiteY4" fmla="*/ 1665798 h 1665798"/>
              <a:gd name="connsiteX5" fmla="*/ 474428 w 1439186"/>
              <a:gd name="connsiteY5" fmla="*/ 1447137 h 1665798"/>
              <a:gd name="connsiteX6" fmla="*/ 0 w 1439186"/>
              <a:gd name="connsiteY6" fmla="*/ 1447137 h 166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6" h="1665798">
                <a:moveTo>
                  <a:pt x="0" y="0"/>
                </a:moveTo>
                <a:lnTo>
                  <a:pt x="1439186" y="0"/>
                </a:lnTo>
                <a:lnTo>
                  <a:pt x="1439186" y="1447137"/>
                </a:lnTo>
                <a:lnTo>
                  <a:pt x="935604" y="1447137"/>
                </a:lnTo>
                <a:cubicBezTo>
                  <a:pt x="935604" y="1567900"/>
                  <a:pt x="832366" y="1665798"/>
                  <a:pt x="705016" y="1665798"/>
                </a:cubicBezTo>
                <a:cubicBezTo>
                  <a:pt x="577666" y="1665798"/>
                  <a:pt x="474428" y="1567900"/>
                  <a:pt x="474428" y="1447137"/>
                </a:cubicBezTo>
                <a:lnTo>
                  <a:pt x="0" y="1447137"/>
                </a:lnTo>
                <a:close/>
              </a:path>
            </a:pathLst>
          </a:custGeom>
          <a:no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latin typeface="Arial" panose="020B0604020202020204" pitchFamily="34" charset="0"/>
                <a:cs typeface="Arial" panose="020B0604020202020204" pitchFamily="34" charset="0"/>
              </a:rPr>
              <a:t>Remote PA </a:t>
            </a:r>
          </a:p>
          <a:p>
            <a:pPr algn="ctr"/>
            <a:r>
              <a:rPr lang="en-US" b="1" dirty="0">
                <a:solidFill>
                  <a:schemeClr val="tx1"/>
                </a:solidFill>
                <a:latin typeface="Arial" panose="020B0604020202020204" pitchFamily="34" charset="0"/>
                <a:cs typeface="Arial" panose="020B0604020202020204" pitchFamily="34" charset="0"/>
              </a:rPr>
              <a:t>sensor</a:t>
            </a:r>
          </a:p>
          <a:p>
            <a:pPr algn="ctr"/>
            <a:endParaRPr lang="en-US" b="1" dirty="0">
              <a:solidFill>
                <a:schemeClr val="tx1"/>
              </a:solidFill>
              <a:latin typeface="Arial" panose="020B0604020202020204" pitchFamily="34" charset="0"/>
              <a:cs typeface="Arial" panose="020B0604020202020204" pitchFamily="34" charset="0"/>
            </a:endParaRPr>
          </a:p>
        </p:txBody>
      </p:sp>
      <p:sp>
        <p:nvSpPr>
          <p:cNvPr id="23" name="Freeform 34">
            <a:extLst>
              <a:ext uri="{FF2B5EF4-FFF2-40B4-BE49-F238E27FC236}">
                <a16:creationId xmlns:a16="http://schemas.microsoft.com/office/drawing/2014/main" id="{02C566C3-652D-E40E-253F-6D3EDEB06120}"/>
              </a:ext>
            </a:extLst>
          </p:cNvPr>
          <p:cNvSpPr/>
          <p:nvPr/>
        </p:nvSpPr>
        <p:spPr>
          <a:xfrm rot="5400000">
            <a:off x="9388091" y="1027986"/>
            <a:ext cx="1456734" cy="2265628"/>
          </a:xfrm>
          <a:custGeom>
            <a:avLst/>
            <a:gdLst>
              <a:gd name="connsiteX0" fmla="*/ 0 w 1439186"/>
              <a:gd name="connsiteY0" fmla="*/ 0 h 1665798"/>
              <a:gd name="connsiteX1" fmla="*/ 1439186 w 1439186"/>
              <a:gd name="connsiteY1" fmla="*/ 0 h 1665798"/>
              <a:gd name="connsiteX2" fmla="*/ 1439186 w 1439186"/>
              <a:gd name="connsiteY2" fmla="*/ 1447137 h 1665798"/>
              <a:gd name="connsiteX3" fmla="*/ 935604 w 1439186"/>
              <a:gd name="connsiteY3" fmla="*/ 1447137 h 1665798"/>
              <a:gd name="connsiteX4" fmla="*/ 705016 w 1439186"/>
              <a:gd name="connsiteY4" fmla="*/ 1665798 h 1665798"/>
              <a:gd name="connsiteX5" fmla="*/ 474428 w 1439186"/>
              <a:gd name="connsiteY5" fmla="*/ 1447137 h 1665798"/>
              <a:gd name="connsiteX6" fmla="*/ 0 w 1439186"/>
              <a:gd name="connsiteY6" fmla="*/ 1447137 h 166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6" h="1665798">
                <a:moveTo>
                  <a:pt x="0" y="0"/>
                </a:moveTo>
                <a:lnTo>
                  <a:pt x="1439186" y="0"/>
                </a:lnTo>
                <a:lnTo>
                  <a:pt x="1439186" y="1447137"/>
                </a:lnTo>
                <a:lnTo>
                  <a:pt x="935604" y="1447137"/>
                </a:lnTo>
                <a:cubicBezTo>
                  <a:pt x="935604" y="1567900"/>
                  <a:pt x="832366" y="1665798"/>
                  <a:pt x="705016" y="1665798"/>
                </a:cubicBezTo>
                <a:cubicBezTo>
                  <a:pt x="577666" y="1665798"/>
                  <a:pt x="474428" y="1567900"/>
                  <a:pt x="474428" y="1447137"/>
                </a:cubicBezTo>
                <a:lnTo>
                  <a:pt x="0" y="1447137"/>
                </a:lnTo>
                <a:close/>
              </a:path>
            </a:pathLst>
          </a:custGeom>
          <a:solidFill>
            <a:schemeClr val="bg1"/>
          </a:solidFill>
          <a:ln w="762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latin typeface="Arial" panose="020B0604020202020204" pitchFamily="34" charset="0"/>
                <a:cs typeface="Arial" panose="020B0604020202020204" pitchFamily="34" charset="0"/>
              </a:rPr>
              <a:t>Monitoring Vitals</a:t>
            </a:r>
          </a:p>
        </p:txBody>
      </p:sp>
      <p:sp>
        <p:nvSpPr>
          <p:cNvPr id="24" name="Freeform 35">
            <a:extLst>
              <a:ext uri="{FF2B5EF4-FFF2-40B4-BE49-F238E27FC236}">
                <a16:creationId xmlns:a16="http://schemas.microsoft.com/office/drawing/2014/main" id="{B12DF0DF-41A6-E20E-55E4-CD2708F324AF}"/>
              </a:ext>
            </a:extLst>
          </p:cNvPr>
          <p:cNvSpPr/>
          <p:nvPr/>
        </p:nvSpPr>
        <p:spPr>
          <a:xfrm rot="5400000">
            <a:off x="9388091" y="4374161"/>
            <a:ext cx="1456734" cy="2265628"/>
          </a:xfrm>
          <a:custGeom>
            <a:avLst/>
            <a:gdLst>
              <a:gd name="connsiteX0" fmla="*/ 0 w 1439186"/>
              <a:gd name="connsiteY0" fmla="*/ 0 h 1665798"/>
              <a:gd name="connsiteX1" fmla="*/ 1439186 w 1439186"/>
              <a:gd name="connsiteY1" fmla="*/ 0 h 1665798"/>
              <a:gd name="connsiteX2" fmla="*/ 1439186 w 1439186"/>
              <a:gd name="connsiteY2" fmla="*/ 1447137 h 1665798"/>
              <a:gd name="connsiteX3" fmla="*/ 935604 w 1439186"/>
              <a:gd name="connsiteY3" fmla="*/ 1447137 h 1665798"/>
              <a:gd name="connsiteX4" fmla="*/ 705016 w 1439186"/>
              <a:gd name="connsiteY4" fmla="*/ 1665798 h 1665798"/>
              <a:gd name="connsiteX5" fmla="*/ 474428 w 1439186"/>
              <a:gd name="connsiteY5" fmla="*/ 1447137 h 1665798"/>
              <a:gd name="connsiteX6" fmla="*/ 0 w 1439186"/>
              <a:gd name="connsiteY6" fmla="*/ 1447137 h 166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6" h="1665798">
                <a:moveTo>
                  <a:pt x="0" y="0"/>
                </a:moveTo>
                <a:lnTo>
                  <a:pt x="1439186" y="0"/>
                </a:lnTo>
                <a:lnTo>
                  <a:pt x="1439186" y="1447137"/>
                </a:lnTo>
                <a:lnTo>
                  <a:pt x="935604" y="1447137"/>
                </a:lnTo>
                <a:cubicBezTo>
                  <a:pt x="935604" y="1567900"/>
                  <a:pt x="832366" y="1665798"/>
                  <a:pt x="705016" y="1665798"/>
                </a:cubicBezTo>
                <a:cubicBezTo>
                  <a:pt x="577666" y="1665798"/>
                  <a:pt x="474428" y="1567900"/>
                  <a:pt x="474428" y="1447137"/>
                </a:cubicBezTo>
                <a:lnTo>
                  <a:pt x="0" y="1447137"/>
                </a:lnTo>
                <a:close/>
              </a:path>
            </a:pathLst>
          </a:cu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dirty="0">
              <a:solidFill>
                <a:schemeClr val="tx1"/>
              </a:solidFill>
              <a:latin typeface="Arial" panose="020B0604020202020204" pitchFamily="34" charset="0"/>
              <a:cs typeface="Arial" panose="020B0604020202020204" pitchFamily="34" charset="0"/>
            </a:endParaRPr>
          </a:p>
          <a:p>
            <a:pPr algn="ctr"/>
            <a:r>
              <a:rPr lang="en-US" b="1" dirty="0">
                <a:solidFill>
                  <a:schemeClr val="tx1"/>
                </a:solidFill>
                <a:latin typeface="Arial" panose="020B0604020202020204" pitchFamily="34" charset="0"/>
                <a:cs typeface="Arial" panose="020B0604020202020204" pitchFamily="34" charset="0"/>
              </a:rPr>
              <a:t>    Multiparametric</a:t>
            </a:r>
          </a:p>
          <a:p>
            <a:pPr algn="ctr"/>
            <a:r>
              <a:rPr lang="en-US" b="1" dirty="0">
                <a:solidFill>
                  <a:schemeClr val="tx1"/>
                </a:solidFill>
                <a:latin typeface="Arial" panose="020B0604020202020204" pitchFamily="34" charset="0"/>
                <a:cs typeface="Arial" panose="020B0604020202020204" pitchFamily="34" charset="0"/>
              </a:rPr>
              <a:t>Systems</a:t>
            </a:r>
          </a:p>
        </p:txBody>
      </p:sp>
      <p:sp>
        <p:nvSpPr>
          <p:cNvPr id="46" name="TextBox 45">
            <a:extLst>
              <a:ext uri="{FF2B5EF4-FFF2-40B4-BE49-F238E27FC236}">
                <a16:creationId xmlns:a16="http://schemas.microsoft.com/office/drawing/2014/main" id="{B5EC4378-D784-B509-1FE4-3E4F5577C549}"/>
              </a:ext>
            </a:extLst>
          </p:cNvPr>
          <p:cNvSpPr txBox="1"/>
          <p:nvPr/>
        </p:nvSpPr>
        <p:spPr>
          <a:xfrm>
            <a:off x="4525160" y="5175131"/>
            <a:ext cx="1729505"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Hydralazine/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Isosorbide </a:t>
            </a:r>
          </a:p>
          <a:p>
            <a:pPr algn="ctr"/>
            <a:r>
              <a:rPr lang="en-US" b="1" dirty="0">
                <a:latin typeface="Arial" panose="020B0604020202020204" pitchFamily="34" charset="0"/>
                <a:cs typeface="Arial" panose="020B0604020202020204" pitchFamily="34" charset="0"/>
              </a:rPr>
              <a:t>Dinitrate</a:t>
            </a:r>
            <a:r>
              <a:rPr lang="en-US" b="1" dirty="0">
                <a:solidFill>
                  <a:srgbClr val="FF0000"/>
                </a:solidFill>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(Class </a:t>
            </a:r>
            <a:r>
              <a:rPr lang="en-US" b="1" dirty="0" err="1">
                <a:latin typeface="Arial" panose="020B0604020202020204" pitchFamily="34" charset="0"/>
                <a:cs typeface="Arial" panose="020B0604020202020204" pitchFamily="34" charset="0"/>
              </a:rPr>
              <a:t>Ia</a:t>
            </a:r>
            <a:r>
              <a:rPr lang="en-US" b="1" dirty="0">
                <a:latin typeface="Arial" panose="020B0604020202020204" pitchFamily="34" charset="0"/>
                <a:cs typeface="Arial" panose="020B0604020202020204" pitchFamily="34" charset="0"/>
              </a:rPr>
              <a:t>)</a:t>
            </a:r>
          </a:p>
          <a:p>
            <a:pPr algn="ctr"/>
            <a:endParaRPr lang="en-US" b="1" dirty="0">
              <a:latin typeface="Arial" panose="020B0604020202020204" pitchFamily="34" charset="0"/>
              <a:cs typeface="Arial" panose="020B0604020202020204" pitchFamily="34" charset="0"/>
            </a:endParaRPr>
          </a:p>
        </p:txBody>
      </p:sp>
      <p:sp>
        <p:nvSpPr>
          <p:cNvPr id="47" name="Title 1">
            <a:extLst>
              <a:ext uri="{FF2B5EF4-FFF2-40B4-BE49-F238E27FC236}">
                <a16:creationId xmlns:a16="http://schemas.microsoft.com/office/drawing/2014/main" id="{D5189FBC-7370-D4B3-9E41-14F69EEFA79C}"/>
              </a:ext>
            </a:extLst>
          </p:cNvPr>
          <p:cNvSpPr txBox="1">
            <a:spLocks/>
          </p:cNvSpPr>
          <p:nvPr/>
        </p:nvSpPr>
        <p:spPr>
          <a:xfrm>
            <a:off x="830804" y="365125"/>
            <a:ext cx="1052299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Contemporary Era of HF Therapies</a:t>
            </a:r>
          </a:p>
        </p:txBody>
      </p:sp>
      <p:sp>
        <p:nvSpPr>
          <p:cNvPr id="3" name="TextBox 2">
            <a:extLst>
              <a:ext uri="{FF2B5EF4-FFF2-40B4-BE49-F238E27FC236}">
                <a16:creationId xmlns:a16="http://schemas.microsoft.com/office/drawing/2014/main" id="{827594E0-41C1-F1AA-45A7-35F3539B0C57}"/>
              </a:ext>
            </a:extLst>
          </p:cNvPr>
          <p:cNvSpPr txBox="1"/>
          <p:nvPr/>
        </p:nvSpPr>
        <p:spPr>
          <a:xfrm>
            <a:off x="8983644" y="1027906"/>
            <a:ext cx="2751156" cy="369332"/>
          </a:xfrm>
          <a:prstGeom prst="rect">
            <a:avLst/>
          </a:prstGeom>
          <a:noFill/>
        </p:spPr>
        <p:txBody>
          <a:bodyPr wrap="square" rtlCol="0">
            <a:spAutoFit/>
          </a:bodyPr>
          <a:lstStyle/>
          <a:p>
            <a:r>
              <a:rPr lang="en-US" b="1" dirty="0"/>
              <a:t>Heart Failure Monitoring</a:t>
            </a:r>
          </a:p>
        </p:txBody>
      </p:sp>
    </p:spTree>
    <p:extLst>
      <p:ext uri="{BB962C8B-B14F-4D97-AF65-F5344CB8AC3E}">
        <p14:creationId xmlns:p14="http://schemas.microsoft.com/office/powerpoint/2010/main" val="36500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74BCAB-BD44-157A-E2A4-A1387715C62B}"/>
              </a:ext>
            </a:extLst>
          </p:cNvPr>
          <p:cNvSpPr>
            <a:spLocks noGrp="1"/>
          </p:cNvSpPr>
          <p:nvPr>
            <p:ph type="title"/>
          </p:nvPr>
        </p:nvSpPr>
        <p:spPr>
          <a:xfrm>
            <a:off x="609600" y="274638"/>
            <a:ext cx="10972800" cy="1143000"/>
          </a:xfrm>
        </p:spPr>
        <p:txBody>
          <a:bodyPr/>
          <a:lstStyle/>
          <a:p>
            <a:r>
              <a:rPr lang="en-US" dirty="0"/>
              <a:t>Remote Patient Monitoring Systems</a:t>
            </a:r>
          </a:p>
        </p:txBody>
      </p:sp>
      <p:pic>
        <p:nvPicPr>
          <p:cNvPr id="6" name="Picture 5" descr="A close-up of a weight scale">
            <a:extLst>
              <a:ext uri="{FF2B5EF4-FFF2-40B4-BE49-F238E27FC236}">
                <a16:creationId xmlns:a16="http://schemas.microsoft.com/office/drawing/2014/main" id="{75F045BF-C5AC-F159-3C5E-DA70B42B0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345" y="1485742"/>
            <a:ext cx="5016401" cy="3762301"/>
          </a:xfrm>
          <a:prstGeom prst="rect">
            <a:avLst/>
          </a:prstGeom>
        </p:spPr>
      </p:pic>
    </p:spTree>
    <p:extLst>
      <p:ext uri="{BB962C8B-B14F-4D97-AF65-F5344CB8AC3E}">
        <p14:creationId xmlns:p14="http://schemas.microsoft.com/office/powerpoint/2010/main" val="391187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6BF9-28A3-6FFB-4784-2EACE89E23AA}"/>
              </a:ext>
            </a:extLst>
          </p:cNvPr>
          <p:cNvSpPr>
            <a:spLocks noGrp="1"/>
          </p:cNvSpPr>
          <p:nvPr>
            <p:ph type="title"/>
          </p:nvPr>
        </p:nvSpPr>
        <p:spPr/>
        <p:txBody>
          <a:bodyPr/>
          <a:lstStyle/>
          <a:p>
            <a:r>
              <a:rPr lang="en-US" dirty="0"/>
              <a:t>Tele-Monitoring</a:t>
            </a:r>
          </a:p>
        </p:txBody>
      </p:sp>
      <p:sp>
        <p:nvSpPr>
          <p:cNvPr id="3" name="Content Placeholder 2">
            <a:extLst>
              <a:ext uri="{FF2B5EF4-FFF2-40B4-BE49-F238E27FC236}">
                <a16:creationId xmlns:a16="http://schemas.microsoft.com/office/drawing/2014/main" id="{07ADE9B8-A4B0-BC1E-546C-0FF08E4B42EB}"/>
              </a:ext>
            </a:extLst>
          </p:cNvPr>
          <p:cNvSpPr>
            <a:spLocks noGrp="1"/>
          </p:cNvSpPr>
          <p:nvPr>
            <p:ph sz="half" idx="1"/>
          </p:nvPr>
        </p:nvSpPr>
        <p:spPr>
          <a:xfrm>
            <a:off x="609599" y="1600201"/>
            <a:ext cx="10972799" cy="4525963"/>
          </a:xfrm>
        </p:spPr>
        <p:txBody>
          <a:bodyPr/>
          <a:lstStyle/>
          <a:p>
            <a:r>
              <a:rPr lang="en-US" dirty="0"/>
              <a:t>HF re-hospitalizations are reduced by early follow-up</a:t>
            </a:r>
          </a:p>
          <a:p>
            <a:r>
              <a:rPr lang="en-US" dirty="0"/>
              <a:t>Benefits of tele-monitoring noted in smaller real-world studies have not translated into clinical trials</a:t>
            </a:r>
          </a:p>
        </p:txBody>
      </p:sp>
    </p:spTree>
    <p:extLst>
      <p:ext uri="{BB962C8B-B14F-4D97-AF65-F5344CB8AC3E}">
        <p14:creationId xmlns:p14="http://schemas.microsoft.com/office/powerpoint/2010/main" val="215235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61A9-F889-476C-8C42-166746255CD3}"/>
              </a:ext>
            </a:extLst>
          </p:cNvPr>
          <p:cNvSpPr>
            <a:spLocks noGrp="1"/>
          </p:cNvSpPr>
          <p:nvPr>
            <p:ph type="title"/>
          </p:nvPr>
        </p:nvSpPr>
        <p:spPr/>
        <p:txBody>
          <a:bodyPr/>
          <a:lstStyle/>
          <a:p>
            <a:r>
              <a:rPr lang="en-US" dirty="0"/>
              <a:t>Patient-Activation Tools </a:t>
            </a:r>
          </a:p>
        </p:txBody>
      </p:sp>
      <p:pic>
        <p:nvPicPr>
          <p:cNvPr id="4098" name="Picture 2" descr="Fig. 2.">
            <a:extLst>
              <a:ext uri="{FF2B5EF4-FFF2-40B4-BE49-F238E27FC236}">
                <a16:creationId xmlns:a16="http://schemas.microsoft.com/office/drawing/2014/main" id="{4A7B66FC-65D9-E276-71FA-AC6DCA1B0D2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82600" y="1325032"/>
            <a:ext cx="4673600" cy="5257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8F294C-5ED5-4450-E93B-B81A4E23A799}"/>
              </a:ext>
            </a:extLst>
          </p:cNvPr>
          <p:cNvSpPr txBox="1"/>
          <p:nvPr/>
        </p:nvSpPr>
        <p:spPr>
          <a:xfrm>
            <a:off x="5669280" y="1607419"/>
            <a:ext cx="5755907" cy="3970318"/>
          </a:xfrm>
          <a:prstGeom prst="rect">
            <a:avLst/>
          </a:prstGeom>
          <a:noFill/>
        </p:spPr>
        <p:txBody>
          <a:bodyPr wrap="square" rtlCol="0">
            <a:spAutoFit/>
          </a:bodyPr>
          <a:lstStyle/>
          <a:p>
            <a:r>
              <a:rPr lang="en-US" sz="3600" dirty="0">
                <a:latin typeface="Avenir Book" panose="02000503020000020003"/>
              </a:rPr>
              <a:t>EPIC-HF studied delivery of a 3-minute video with a 1-page checklist comprising GDMT</a:t>
            </a:r>
          </a:p>
          <a:p>
            <a:endParaRPr lang="en-US" sz="3600" dirty="0">
              <a:latin typeface="Avenir Book" panose="02000503020000020003"/>
            </a:endParaRPr>
          </a:p>
          <a:p>
            <a:r>
              <a:rPr lang="en-US" sz="3600" dirty="0">
                <a:latin typeface="Avenir Book" panose="02000503020000020003"/>
              </a:rPr>
              <a:t>Patients encouraged to bring up one item for optimization at a clinic visit </a:t>
            </a:r>
          </a:p>
        </p:txBody>
      </p:sp>
    </p:spTree>
    <p:extLst>
      <p:ext uri="{BB962C8B-B14F-4D97-AF65-F5344CB8AC3E}">
        <p14:creationId xmlns:p14="http://schemas.microsoft.com/office/powerpoint/2010/main" val="128333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0CD0-6D61-C53A-564E-3FB2FA870746}"/>
              </a:ext>
            </a:extLst>
          </p:cNvPr>
          <p:cNvSpPr>
            <a:spLocks noGrp="1"/>
          </p:cNvSpPr>
          <p:nvPr>
            <p:ph type="title"/>
          </p:nvPr>
        </p:nvSpPr>
        <p:spPr/>
        <p:txBody>
          <a:bodyPr/>
          <a:lstStyle/>
          <a:p>
            <a:r>
              <a:rPr lang="en-US" dirty="0"/>
              <a:t>Patient-Activation Tools</a:t>
            </a:r>
          </a:p>
        </p:txBody>
      </p:sp>
      <p:sp>
        <p:nvSpPr>
          <p:cNvPr id="3" name="Content Placeholder 2">
            <a:extLst>
              <a:ext uri="{FF2B5EF4-FFF2-40B4-BE49-F238E27FC236}">
                <a16:creationId xmlns:a16="http://schemas.microsoft.com/office/drawing/2014/main" id="{673D031B-1E9A-B546-CD79-3C25DEB6C5B4}"/>
              </a:ext>
            </a:extLst>
          </p:cNvPr>
          <p:cNvSpPr>
            <a:spLocks noGrp="1"/>
          </p:cNvSpPr>
          <p:nvPr>
            <p:ph sz="half" idx="1"/>
          </p:nvPr>
        </p:nvSpPr>
        <p:spPr>
          <a:xfrm>
            <a:off x="609599" y="4610100"/>
            <a:ext cx="10218821" cy="1516064"/>
          </a:xfrm>
        </p:spPr>
        <p:txBody>
          <a:bodyPr/>
          <a:lstStyle/>
          <a:p>
            <a:pPr marL="0" indent="0">
              <a:buNone/>
            </a:pPr>
            <a:r>
              <a:rPr lang="en-US" dirty="0"/>
              <a:t>Intervention led to more treatment intensification compared to standard of care</a:t>
            </a:r>
          </a:p>
        </p:txBody>
      </p:sp>
      <p:sp>
        <p:nvSpPr>
          <p:cNvPr id="5" name="TextBox 4">
            <a:extLst>
              <a:ext uri="{FF2B5EF4-FFF2-40B4-BE49-F238E27FC236}">
                <a16:creationId xmlns:a16="http://schemas.microsoft.com/office/drawing/2014/main" id="{8243B865-F25B-8D47-E74E-FAC4D1D35C8A}"/>
              </a:ext>
            </a:extLst>
          </p:cNvPr>
          <p:cNvSpPr txBox="1"/>
          <p:nvPr/>
        </p:nvSpPr>
        <p:spPr>
          <a:xfrm>
            <a:off x="0" y="6485310"/>
            <a:ext cx="6096000" cy="276999"/>
          </a:xfrm>
          <a:prstGeom prst="rect">
            <a:avLst/>
          </a:prstGeom>
          <a:noFill/>
        </p:spPr>
        <p:txBody>
          <a:bodyPr wrap="square">
            <a:spAutoFit/>
          </a:bodyPr>
          <a:lstStyle/>
          <a:p>
            <a:r>
              <a:rPr lang="en-US" sz="1200" b="0" strike="noStrike" spc="-1" dirty="0">
                <a:solidFill>
                  <a:srgbClr val="000000"/>
                </a:solidFill>
                <a:latin typeface="Arial"/>
              </a:rPr>
              <a:t>L</a:t>
            </a:r>
            <a:r>
              <a:rPr lang="en-US" sz="1200" spc="-1" dirty="0">
                <a:solidFill>
                  <a:srgbClr val="000000"/>
                </a:solidFill>
                <a:latin typeface="Arial"/>
              </a:rPr>
              <a:t>A</a:t>
            </a:r>
            <a:r>
              <a:rPr lang="en-US" sz="1200" b="0" strike="noStrike" spc="-1" dirty="0">
                <a:solidFill>
                  <a:srgbClr val="000000"/>
                </a:solidFill>
                <a:latin typeface="Arial"/>
              </a:rPr>
              <a:t> Allen. Circulation.143</a:t>
            </a:r>
            <a:r>
              <a:rPr lang="en-US" sz="1200" spc="-1" dirty="0">
                <a:solidFill>
                  <a:srgbClr val="000000"/>
                </a:solidFill>
                <a:latin typeface="Arial"/>
              </a:rPr>
              <a:t>(</a:t>
            </a:r>
            <a:r>
              <a:rPr lang="en-US" sz="1200" b="0" strike="noStrike" spc="-1" dirty="0">
                <a:solidFill>
                  <a:srgbClr val="000000"/>
                </a:solidFill>
                <a:latin typeface="Arial"/>
              </a:rPr>
              <a:t>5): 427-437</a:t>
            </a:r>
            <a:endParaRPr lang="en-US" sz="1200" dirty="0"/>
          </a:p>
        </p:txBody>
      </p:sp>
      <p:graphicFrame>
        <p:nvGraphicFramePr>
          <p:cNvPr id="10" name="Chart 9">
            <a:extLst>
              <a:ext uri="{FF2B5EF4-FFF2-40B4-BE49-F238E27FC236}">
                <a16:creationId xmlns:a16="http://schemas.microsoft.com/office/drawing/2014/main" id="{FD572F84-C97D-877F-ACFA-2712C79B3852}"/>
              </a:ext>
            </a:extLst>
          </p:cNvPr>
          <p:cNvGraphicFramePr/>
          <p:nvPr>
            <p:extLst>
              <p:ext uri="{D42A27DB-BD31-4B8C-83A1-F6EECF244321}">
                <p14:modId xmlns:p14="http://schemas.microsoft.com/office/powerpoint/2010/main" val="1434508237"/>
              </p:ext>
            </p:extLst>
          </p:nvPr>
        </p:nvGraphicFramePr>
        <p:xfrm>
          <a:off x="508000" y="1418166"/>
          <a:ext cx="3352800" cy="30479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30E39DE6-B016-18B2-78ED-E8B0F2C48F45}"/>
              </a:ext>
            </a:extLst>
          </p:cNvPr>
          <p:cNvGraphicFramePr/>
          <p:nvPr>
            <p:extLst>
              <p:ext uri="{D42A27DB-BD31-4B8C-83A1-F6EECF244321}">
                <p14:modId xmlns:p14="http://schemas.microsoft.com/office/powerpoint/2010/main" val="4155995371"/>
              </p:ext>
            </p:extLst>
          </p:nvPr>
        </p:nvGraphicFramePr>
        <p:xfrm>
          <a:off x="4529554" y="1418166"/>
          <a:ext cx="3132891" cy="30479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1F2E7556-577C-D318-B3F6-98705DFAA119}"/>
              </a:ext>
            </a:extLst>
          </p:cNvPr>
          <p:cNvGraphicFramePr/>
          <p:nvPr>
            <p:extLst>
              <p:ext uri="{D42A27DB-BD31-4B8C-83A1-F6EECF244321}">
                <p14:modId xmlns:p14="http://schemas.microsoft.com/office/powerpoint/2010/main" val="485964919"/>
              </p:ext>
            </p:extLst>
          </p:nvPr>
        </p:nvGraphicFramePr>
        <p:xfrm>
          <a:off x="8153400" y="1418167"/>
          <a:ext cx="3530600" cy="30479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81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4" grpId="0">
        <p:bldAsOne/>
      </p:bldGraphic>
      <p:bldGraphic spid="17" grpId="0">
        <p:bldAsOne/>
      </p:bldGraphic>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c199bd-0fd1-43d0-adf8-ccae5ac912c5">
      <Terms xmlns="http://schemas.microsoft.com/office/infopath/2007/PartnerControls"/>
    </lcf76f155ced4ddcb4097134ff3c332f>
    <TaxCatchAll xmlns="a7c2df03-2c57-4563-bd1b-d20ca5577cf1" xsi:nil="true"/>
    <SharedWithUsers xmlns="e60346e4-a40b-408d-9221-90cad8bc9704">
      <UserInfo>
        <DisplayName>Christine Tebben (ACCF Temporary)</DisplayName>
        <AccountId>3130</AccountId>
        <AccountType/>
      </UserInfo>
      <UserInfo>
        <DisplayName>Christopher Salazar</DisplayName>
        <AccountId>2269</AccountId>
        <AccountType/>
      </UserInfo>
      <UserInfo>
        <DisplayName>Tom Guarino</DisplayName>
        <AccountId>2815</AccountId>
        <AccountType/>
      </UserInfo>
      <UserInfo>
        <DisplayName>Joycelyn Newell</DisplayName>
        <AccountId>2271</AccountId>
        <AccountType/>
      </UserInfo>
      <UserInfo>
        <DisplayName>Monique Montoya</DisplayName>
        <AccountId>142</AccountId>
        <AccountType/>
      </UserInfo>
      <UserInfo>
        <DisplayName>Kristen Doermann</DisplayName>
        <AccountId>25</AccountId>
        <AccountType/>
      </UserInfo>
      <UserInfo>
        <DisplayName>Victoria Shifflett</DisplayName>
        <AccountId>101</AccountId>
        <AccountType/>
      </UserInfo>
      <UserInfo>
        <DisplayName>Kristen Green</DisplayName>
        <AccountId>131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964F702268F24AB77AF102F953CB95" ma:contentTypeVersion="17" ma:contentTypeDescription="Create a new document." ma:contentTypeScope="" ma:versionID="608ab690b66c2bafb563cd5239004717">
  <xsd:schema xmlns:xsd="http://www.w3.org/2001/XMLSchema" xmlns:xs="http://www.w3.org/2001/XMLSchema" xmlns:p="http://schemas.microsoft.com/office/2006/metadata/properties" xmlns:ns2="33c199bd-0fd1-43d0-adf8-ccae5ac912c5" xmlns:ns3="e60346e4-a40b-408d-9221-90cad8bc9704" xmlns:ns4="a7c2df03-2c57-4563-bd1b-d20ca5577cf1" targetNamespace="http://schemas.microsoft.com/office/2006/metadata/properties" ma:root="true" ma:fieldsID="d4d16705a8006a40868488454fb961f5" ns2:_="" ns3:_="" ns4:_="">
    <xsd:import namespace="33c199bd-0fd1-43d0-adf8-ccae5ac912c5"/>
    <xsd:import namespace="e60346e4-a40b-408d-9221-90cad8bc9704"/>
    <xsd:import namespace="a7c2df03-2c57-4563-bd1b-d20ca5577cf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3:SharedWithUsers" minOccurs="0"/>
                <xsd:element ref="ns3:SharedWithDetails" minOccurs="0"/>
                <xsd:element ref="ns2:MediaServiceDateTaken"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199bd-0fd1-43d0-adf8-ccae5ac912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93e3af3-952a-489a-92e3-1b940fa3d3fc"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0346e4-a40b-408d-9221-90cad8bc97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c2df03-2c57-4563-bd1b-d20ca5577cf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56E471C-75CF-4730-B23E-D0B8022D8FBC}" ma:internalName="TaxCatchAll" ma:showField="CatchAllData" ma:web="{e60346e4-a40b-408d-9221-90cad8bc97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C772BA-481F-4A5B-A6A2-A00CCE95321C}">
  <ds:schemaRefs>
    <ds:schemaRef ds:uri="33c199bd-0fd1-43d0-adf8-ccae5ac912c5"/>
    <ds:schemaRef ds:uri="5cfc6a5f-1b4f-4a4e-8fe8-691936a3ca21"/>
    <ds:schemaRef ds:uri="9a15ce44-35a5-4dfb-ac24-149198e85791"/>
    <ds:schemaRef ds:uri="a785ad58-1d57-4f8a-aa71-77170459bd0d"/>
    <ds:schemaRef ds:uri="a7c2df03-2c57-4563-bd1b-d20ca5577cf1"/>
    <ds:schemaRef ds:uri="e60346e4-a40b-408d-9221-90cad8bc97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91F9F8A-DDCF-4FCA-BEF6-FC6E9228B6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c199bd-0fd1-43d0-adf8-ccae5ac912c5"/>
    <ds:schemaRef ds:uri="e60346e4-a40b-408d-9221-90cad8bc9704"/>
    <ds:schemaRef ds:uri="a7c2df03-2c57-4563-bd1b-d20ca5577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457832-655E-4EF8-8F8C-1FD3A8848B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571</TotalTime>
  <Words>2572</Words>
  <Application>Microsoft Office PowerPoint</Application>
  <PresentationFormat>Widescreen</PresentationFormat>
  <Paragraphs>187</Paragraphs>
  <Slides>24</Slides>
  <Notes>24</Notes>
  <HiddenSlides>0</HiddenSlides>
  <MMClips>0</MMClips>
  <ScaleCrop>false</ScaleCrop>
  <HeadingPairs>
    <vt:vector size="4" baseType="variant">
      <vt:variant>
        <vt:lpstr>Theme</vt:lpstr>
      </vt:variant>
      <vt:variant>
        <vt:i4>8</vt:i4>
      </vt:variant>
      <vt:variant>
        <vt:lpstr>Slide Titles</vt:lpstr>
      </vt:variant>
      <vt:variant>
        <vt:i4>24</vt:i4>
      </vt:variant>
    </vt:vector>
  </HeadingPairs>
  <TitlesOfParts>
    <vt:vector size="32" baseType="lpstr">
      <vt:lpstr>1_Custom Design</vt:lpstr>
      <vt:lpstr>2_ACC 16:9 Master</vt:lpstr>
      <vt:lpstr>3_ACC 16:9 Master</vt:lpstr>
      <vt:lpstr>4_ACC 16:9 Master</vt:lpstr>
      <vt:lpstr>5_ACC 16:9 Master</vt:lpstr>
      <vt:lpstr>Custom Design</vt:lpstr>
      <vt:lpstr>2_Custom Design</vt:lpstr>
      <vt:lpstr>3_Custom Design</vt:lpstr>
      <vt:lpstr>PowerPoint Presentation</vt:lpstr>
      <vt:lpstr>Disclosures</vt:lpstr>
      <vt:lpstr>Learning Objectives</vt:lpstr>
      <vt:lpstr>Heart Failure is Chronic &amp; Progressive</vt:lpstr>
      <vt:lpstr>PowerPoint Presentation</vt:lpstr>
      <vt:lpstr>Remote Patient Monitoring Systems</vt:lpstr>
      <vt:lpstr>Tele-Monitoring</vt:lpstr>
      <vt:lpstr>Patient-Activation Tools </vt:lpstr>
      <vt:lpstr>Patient-Activation Tools</vt:lpstr>
      <vt:lpstr>Novel AI Based Tools</vt:lpstr>
      <vt:lpstr>Patient Activation Tools</vt:lpstr>
      <vt:lpstr>PowerPoint Presentation</vt:lpstr>
      <vt:lpstr>Remote PA Pressure Monitoring</vt:lpstr>
      <vt:lpstr>Remote PA Pressure Monitoring</vt:lpstr>
      <vt:lpstr>PowerPoint Presentation</vt:lpstr>
      <vt:lpstr>PowerPoint Presentation</vt:lpstr>
      <vt:lpstr>PowerPoint Presentation</vt:lpstr>
      <vt:lpstr>Remote PA Pressure Monitoring:  Real-World Challenges</vt:lpstr>
      <vt:lpstr>Thoracic Impedance Monitors</vt:lpstr>
      <vt:lpstr>Multi-parametric Systems</vt:lpstr>
      <vt:lpstr>Predictors of HF hospitalizations in Heart Logic Study</vt:lpstr>
      <vt:lpstr>When to Refer to Heart Failure Clinic?</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 Martinez</dc:creator>
  <cp:lastModifiedBy>Shore, Supriya</cp:lastModifiedBy>
  <cp:revision>13</cp:revision>
  <dcterms:created xsi:type="dcterms:W3CDTF">2022-05-12T15:51:26Z</dcterms:created>
  <dcterms:modified xsi:type="dcterms:W3CDTF">2025-11-25T21:40:15Z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0x01010026964F702268F24AB77AF102F953CB95</vt:lpwstr>
  </property>
  <property fmtid="{D5CDD505-2E9C-101B-9397-08002B2CF9AE}" pid="3" name="MediaServiceImageTags">
    <vt:lpwstr/>
  </property>
</Properties>
</file>