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34" r:id="rId5"/>
    <p:sldMasterId id="2147483746" r:id="rId6"/>
    <p:sldMasterId id="2147483758" r:id="rId7"/>
    <p:sldMasterId id="2147483770" r:id="rId8"/>
    <p:sldMasterId id="2147483685" r:id="rId9"/>
    <p:sldMasterId id="2147483697" r:id="rId10"/>
    <p:sldMasterId id="2147483722" r:id="rId11"/>
  </p:sldMasterIdLst>
  <p:notesMasterIdLst>
    <p:notesMasterId r:id="rId25"/>
  </p:notesMasterIdLst>
  <p:sldIdLst>
    <p:sldId id="260" r:id="rId12"/>
    <p:sldId id="269" r:id="rId13"/>
    <p:sldId id="5495" r:id="rId14"/>
    <p:sldId id="272" r:id="rId15"/>
    <p:sldId id="271" r:id="rId16"/>
    <p:sldId id="5496" r:id="rId17"/>
    <p:sldId id="5500" r:id="rId18"/>
    <p:sldId id="5499" r:id="rId19"/>
    <p:sldId id="277" r:id="rId20"/>
    <p:sldId id="5504" r:id="rId21"/>
    <p:sldId id="5505" r:id="rId22"/>
    <p:sldId id="261" r:id="rId23"/>
    <p:sldId id="26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99" autoAdjust="0"/>
  </p:normalViewPr>
  <p:slideViewPr>
    <p:cSldViewPr snapToGrid="0">
      <p:cViewPr varScale="1">
        <p:scale>
          <a:sx n="92" d="100"/>
          <a:sy n="92" d="100"/>
        </p:scale>
        <p:origin x="84"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0485A-73E5-4FBB-B4AE-050A0F078B7B}"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E8F6C-BB92-41A9-BDBC-1537C5F84879}" type="slidenum">
              <a:rPr lang="en-US" smtClean="0"/>
              <a:t>‹#›</a:t>
            </a:fld>
            <a:endParaRPr lang="en-US"/>
          </a:p>
        </p:txBody>
      </p:sp>
    </p:spTree>
    <p:extLst>
      <p:ext uri="{BB962C8B-B14F-4D97-AF65-F5344CB8AC3E}">
        <p14:creationId xmlns:p14="http://schemas.microsoft.com/office/powerpoint/2010/main" val="1268731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D0DF1-2F9C-8997-E6EF-6B042BB3E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3756A-22AF-E17B-D74E-9A9D381DEC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474018-0747-AFD8-E088-A13D0DA1170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Persistently symptomatic despite GDMT</a:t>
            </a:r>
          </a:p>
          <a:p>
            <a:endParaRPr lang="en-US" dirty="0"/>
          </a:p>
        </p:txBody>
      </p:sp>
      <p:sp>
        <p:nvSpPr>
          <p:cNvPr id="4" name="Slide Number Placeholder 3">
            <a:extLst>
              <a:ext uri="{FF2B5EF4-FFF2-40B4-BE49-F238E27FC236}">
                <a16:creationId xmlns:a16="http://schemas.microsoft.com/office/drawing/2014/main" id="{14E60CF9-31F9-5ED9-F28F-679B584D9406}"/>
              </a:ext>
            </a:extLst>
          </p:cNvPr>
          <p:cNvSpPr>
            <a:spLocks noGrp="1"/>
          </p:cNvSpPr>
          <p:nvPr>
            <p:ph type="sldNum" sz="quarter" idx="5"/>
          </p:nvPr>
        </p:nvSpPr>
        <p:spPr/>
        <p:txBody>
          <a:bodyPr/>
          <a:lstStyle/>
          <a:p>
            <a:fld id="{CCBE8F6C-BB92-41A9-BDBC-1537C5F84879}" type="slidenum">
              <a:rPr lang="en-US" smtClean="0"/>
              <a:t>3</a:t>
            </a:fld>
            <a:endParaRPr lang="en-US"/>
          </a:p>
        </p:txBody>
      </p:sp>
    </p:spTree>
    <p:extLst>
      <p:ext uri="{BB962C8B-B14F-4D97-AF65-F5344CB8AC3E}">
        <p14:creationId xmlns:p14="http://schemas.microsoft.com/office/powerpoint/2010/main" val="410163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your heart failure patient population as belonging in the 3 buckets. Those that are in maintenance phase  and those that keep sliding back in and out of optimization to red zone, we will work through the tools we have when medications fail</a:t>
            </a:r>
          </a:p>
        </p:txBody>
      </p:sp>
      <p:sp>
        <p:nvSpPr>
          <p:cNvPr id="4" name="Slide Number Placeholder 3"/>
          <p:cNvSpPr>
            <a:spLocks noGrp="1"/>
          </p:cNvSpPr>
          <p:nvPr>
            <p:ph type="sldNum" sz="quarter" idx="5"/>
          </p:nvPr>
        </p:nvSpPr>
        <p:spPr/>
        <p:txBody>
          <a:bodyPr/>
          <a:lstStyle/>
          <a:p>
            <a:fld id="{CCBE8F6C-BB92-41A9-BDBC-1537C5F84879}" type="slidenum">
              <a:rPr lang="en-US" smtClean="0"/>
              <a:t>4</a:t>
            </a:fld>
            <a:endParaRPr lang="en-US"/>
          </a:p>
        </p:txBody>
      </p:sp>
    </p:spTree>
    <p:extLst>
      <p:ext uri="{BB962C8B-B14F-4D97-AF65-F5344CB8AC3E}">
        <p14:creationId xmlns:p14="http://schemas.microsoft.com/office/powerpoint/2010/main" val="45982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context we are leading the audience to consider a route of active surveillance. While the patient has been optimized on medical therapy, we have multiple ways to manage our heart failure patients remotely. First is considering those individuals with LBBB for </a:t>
            </a:r>
            <a:r>
              <a:rPr lang="en-US" dirty="0" err="1"/>
              <a:t>crt</a:t>
            </a:r>
            <a:r>
              <a:rPr lang="en-US" dirty="0"/>
              <a:t> therapy and use strategies such as </a:t>
            </a:r>
            <a:r>
              <a:rPr lang="en-US" dirty="0" err="1"/>
              <a:t>HeartLogic</a:t>
            </a:r>
            <a:r>
              <a:rPr lang="en-US" dirty="0"/>
              <a:t> or </a:t>
            </a:r>
            <a:r>
              <a:rPr lang="en-US" dirty="0" err="1"/>
              <a:t>Optivol</a:t>
            </a:r>
            <a:r>
              <a:rPr lang="en-US" dirty="0"/>
              <a:t> to manage fluid overload and reduce hospitalizations.</a:t>
            </a:r>
          </a:p>
        </p:txBody>
      </p:sp>
      <p:sp>
        <p:nvSpPr>
          <p:cNvPr id="4" name="Slide Number Placeholder 3"/>
          <p:cNvSpPr>
            <a:spLocks noGrp="1"/>
          </p:cNvSpPr>
          <p:nvPr>
            <p:ph type="sldNum" sz="quarter" idx="5"/>
          </p:nvPr>
        </p:nvSpPr>
        <p:spPr/>
        <p:txBody>
          <a:bodyPr/>
          <a:lstStyle/>
          <a:p>
            <a:fld id="{CCBE8F6C-BB92-41A9-BDBC-1537C5F84879}" type="slidenum">
              <a:rPr lang="en-US" smtClean="0"/>
              <a:t>6</a:t>
            </a:fld>
            <a:endParaRPr lang="en-US"/>
          </a:p>
        </p:txBody>
      </p:sp>
    </p:spTree>
    <p:extLst>
      <p:ext uri="{BB962C8B-B14F-4D97-AF65-F5344CB8AC3E}">
        <p14:creationId xmlns:p14="http://schemas.microsoft.com/office/powerpoint/2010/main" val="124923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1937A-C671-CBD4-2562-6FFAD4D38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D4E1BB-3D2B-C90E-7C6C-F93F80620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EBDB7-EEBC-70B6-0FBA-8CEA851C44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C9F1EA-78B5-C5C2-DC7A-B26E152078A8}"/>
              </a:ext>
            </a:extLst>
          </p:cNvPr>
          <p:cNvSpPr>
            <a:spLocks noGrp="1"/>
          </p:cNvSpPr>
          <p:nvPr>
            <p:ph type="sldNum" sz="quarter" idx="5"/>
          </p:nvPr>
        </p:nvSpPr>
        <p:spPr/>
        <p:txBody>
          <a:bodyPr/>
          <a:lstStyle/>
          <a:p>
            <a:fld id="{CCBE8F6C-BB92-41A9-BDBC-1537C5F84879}" type="slidenum">
              <a:rPr lang="en-US" smtClean="0"/>
              <a:t>7</a:t>
            </a:fld>
            <a:endParaRPr lang="en-US"/>
          </a:p>
        </p:txBody>
      </p:sp>
    </p:spTree>
    <p:extLst>
      <p:ext uri="{BB962C8B-B14F-4D97-AF65-F5344CB8AC3E}">
        <p14:creationId xmlns:p14="http://schemas.microsoft.com/office/powerpoint/2010/main" val="133652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context we are leading the audience to think about surveillance methods. We can use the </a:t>
            </a:r>
            <a:r>
              <a:rPr lang="en-US" dirty="0" err="1"/>
              <a:t>HeartLogic</a:t>
            </a:r>
            <a:r>
              <a:rPr lang="en-US" dirty="0"/>
              <a:t> number and the trends to understand congestion and we can implant </a:t>
            </a:r>
            <a:r>
              <a:rPr lang="en-US" dirty="0" err="1"/>
              <a:t>Cardiomems</a:t>
            </a:r>
            <a:r>
              <a:rPr lang="en-US" dirty="0"/>
              <a:t> device to titrate diuretics and vasodilators as outpatient and reduce hospitalizations. The candidacy for TEER procedures is in the setting of severe Mitral regurgitation with optimized medical therapy.</a:t>
            </a:r>
          </a:p>
        </p:txBody>
      </p:sp>
      <p:sp>
        <p:nvSpPr>
          <p:cNvPr id="4" name="Slide Number Placeholder 3"/>
          <p:cNvSpPr>
            <a:spLocks noGrp="1"/>
          </p:cNvSpPr>
          <p:nvPr>
            <p:ph type="sldNum" sz="quarter" idx="5"/>
          </p:nvPr>
        </p:nvSpPr>
        <p:spPr/>
        <p:txBody>
          <a:bodyPr/>
          <a:lstStyle/>
          <a:p>
            <a:fld id="{CCBE8F6C-BB92-41A9-BDBC-1537C5F84879}" type="slidenum">
              <a:rPr lang="en-US" smtClean="0"/>
              <a:t>8</a:t>
            </a:fld>
            <a:endParaRPr lang="en-US"/>
          </a:p>
        </p:txBody>
      </p:sp>
    </p:spTree>
    <p:extLst>
      <p:ext uri="{BB962C8B-B14F-4D97-AF65-F5344CB8AC3E}">
        <p14:creationId xmlns:p14="http://schemas.microsoft.com/office/powerpoint/2010/main" val="403080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E8F6C-BB92-41A9-BDBC-1537C5F84879}" type="slidenum">
              <a:rPr lang="en-US" smtClean="0"/>
              <a:t>9</a:t>
            </a:fld>
            <a:endParaRPr lang="en-US"/>
          </a:p>
        </p:txBody>
      </p:sp>
    </p:spTree>
    <p:extLst>
      <p:ext uri="{BB962C8B-B14F-4D97-AF65-F5344CB8AC3E}">
        <p14:creationId xmlns:p14="http://schemas.microsoft.com/office/powerpoint/2010/main" val="10261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CBECF-4AD5-9F49-9810-A24D225D2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9DA6E-54C7-66BF-A96B-4D9D785F04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89CCE-EF07-A8B0-9BF3-7B3F36AFF6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DA08A4-63CC-94F5-8F9D-78229E1D264D}"/>
              </a:ext>
            </a:extLst>
          </p:cNvPr>
          <p:cNvSpPr>
            <a:spLocks noGrp="1"/>
          </p:cNvSpPr>
          <p:nvPr>
            <p:ph type="sldNum" sz="quarter" idx="5"/>
          </p:nvPr>
        </p:nvSpPr>
        <p:spPr/>
        <p:txBody>
          <a:bodyPr/>
          <a:lstStyle/>
          <a:p>
            <a:fld id="{CCBE8F6C-BB92-41A9-BDBC-1537C5F84879}" type="slidenum">
              <a:rPr lang="en-US" smtClean="0"/>
              <a:t>10</a:t>
            </a:fld>
            <a:endParaRPr lang="en-US"/>
          </a:p>
        </p:txBody>
      </p:sp>
    </p:spTree>
    <p:extLst>
      <p:ext uri="{BB962C8B-B14F-4D97-AF65-F5344CB8AC3E}">
        <p14:creationId xmlns:p14="http://schemas.microsoft.com/office/powerpoint/2010/main" val="40297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4B2FC-FCF1-509D-4EAB-8E80EAEA26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0EDCD-AE97-3150-4ACD-6E298E312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064E7-4F48-11F3-E7D9-998FCB179B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893728-DB7C-2AAC-B754-309F80BDEE77}"/>
              </a:ext>
            </a:extLst>
          </p:cNvPr>
          <p:cNvSpPr>
            <a:spLocks noGrp="1"/>
          </p:cNvSpPr>
          <p:nvPr>
            <p:ph type="sldNum" sz="quarter" idx="5"/>
          </p:nvPr>
        </p:nvSpPr>
        <p:spPr/>
        <p:txBody>
          <a:bodyPr/>
          <a:lstStyle/>
          <a:p>
            <a:fld id="{CCBE8F6C-BB92-41A9-BDBC-1537C5F84879}" type="slidenum">
              <a:rPr lang="en-US" smtClean="0"/>
              <a:t>11</a:t>
            </a:fld>
            <a:endParaRPr lang="en-US"/>
          </a:p>
        </p:txBody>
      </p:sp>
    </p:spTree>
    <p:extLst>
      <p:ext uri="{BB962C8B-B14F-4D97-AF65-F5344CB8AC3E}">
        <p14:creationId xmlns:p14="http://schemas.microsoft.com/office/powerpoint/2010/main" val="2630213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03520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28439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075205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4404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38355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3004817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630910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3543078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11/26/2025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476516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11/26/2025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1078426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11/26/2025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78893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626780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4235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1030187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2102841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1573345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27460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269216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10860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16815989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11/26/2025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33605960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11/26/2025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4172101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927578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11/26/2025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975505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751260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3364339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1569295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993450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2943866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20274994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3882797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408495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11/26/2025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3707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980046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11/26/2025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33517831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11/26/2025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3058093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18175979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819506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30797293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27568203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4E53C1F-08D7-419B-932C-363678745F63}"/>
              </a:ext>
            </a:extLst>
          </p:cNvPr>
          <p:cNvSpPr>
            <a:spLocks noGrp="1"/>
          </p:cNvSpPr>
          <p:nvPr>
            <p:ph type="dt" sz="half" idx="10"/>
          </p:nvPr>
        </p:nvSpPr>
        <p:spPr/>
        <p:txBody>
          <a:bodyPr/>
          <a:lstStyle>
            <a:lvl1pPr>
              <a:defRPr/>
            </a:lvl1pPr>
          </a:lstStyle>
          <a:p>
            <a:fld id="{EC33C41E-6CB0-4529-8764-C30CBF564420}"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27332EA2-5213-4A90-B733-38C91512BA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BAE441-CDE2-4F9D-8F64-E0B0D4109994}"/>
              </a:ext>
            </a:extLst>
          </p:cNvPr>
          <p:cNvSpPr>
            <a:spLocks noGrp="1"/>
          </p:cNvSpPr>
          <p:nvPr>
            <p:ph type="sldNum" sz="quarter" idx="12"/>
          </p:nvPr>
        </p:nvSpPr>
        <p:spPr/>
        <p:txBody>
          <a:bodyPr/>
          <a:lstStyle>
            <a:lvl1pPr>
              <a:defRPr/>
            </a:lvl1pPr>
          </a:lstStyle>
          <a:p>
            <a:fld id="{CD5C9DD9-DC2B-4C82-913F-CA6F6FE7E492}" type="slidenum">
              <a:rPr lang="en-US" altLang="en-US"/>
              <a:pPr/>
              <a:t>‹#›</a:t>
            </a:fld>
            <a:endParaRPr lang="en-US" altLang="en-US"/>
          </a:p>
        </p:txBody>
      </p:sp>
    </p:spTree>
    <p:extLst>
      <p:ext uri="{BB962C8B-B14F-4D97-AF65-F5344CB8AC3E}">
        <p14:creationId xmlns:p14="http://schemas.microsoft.com/office/powerpoint/2010/main" val="19959878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062B1-0AC8-4A60-955D-F8D05673157E}"/>
              </a:ext>
            </a:extLst>
          </p:cNvPr>
          <p:cNvSpPr>
            <a:spLocks noGrp="1"/>
          </p:cNvSpPr>
          <p:nvPr>
            <p:ph type="dt" sz="half" idx="10"/>
          </p:nvPr>
        </p:nvSpPr>
        <p:spPr/>
        <p:txBody>
          <a:bodyPr/>
          <a:lstStyle>
            <a:lvl1pPr>
              <a:defRPr/>
            </a:lvl1pPr>
          </a:lstStyle>
          <a:p>
            <a:fld id="{123C0024-9007-4AD1-8F00-24259445442F}"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E667F9A9-8BC1-4375-9711-6A12C54D9E6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DFB88C-3C12-4E56-A235-BB2A66B2DBC5}"/>
              </a:ext>
            </a:extLst>
          </p:cNvPr>
          <p:cNvSpPr>
            <a:spLocks noGrp="1"/>
          </p:cNvSpPr>
          <p:nvPr>
            <p:ph type="sldNum" sz="quarter" idx="12"/>
          </p:nvPr>
        </p:nvSpPr>
        <p:spPr/>
        <p:txBody>
          <a:bodyPr/>
          <a:lstStyle>
            <a:lvl1pPr>
              <a:defRPr/>
            </a:lvl1pPr>
          </a:lstStyle>
          <a:p>
            <a:fld id="{79EC4050-3F6D-403B-A84F-CF68B606BA02}" type="slidenum">
              <a:rPr lang="en-US" altLang="en-US"/>
              <a:pPr/>
              <a:t>‹#›</a:t>
            </a:fld>
            <a:endParaRPr lang="en-US" altLang="en-US"/>
          </a:p>
        </p:txBody>
      </p:sp>
    </p:spTree>
    <p:extLst>
      <p:ext uri="{BB962C8B-B14F-4D97-AF65-F5344CB8AC3E}">
        <p14:creationId xmlns:p14="http://schemas.microsoft.com/office/powerpoint/2010/main" val="1710160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F0728B-E491-46DF-A88C-6BFF3F65CFF6}"/>
              </a:ext>
            </a:extLst>
          </p:cNvPr>
          <p:cNvSpPr>
            <a:spLocks noGrp="1"/>
          </p:cNvSpPr>
          <p:nvPr>
            <p:ph type="dt" sz="half" idx="10"/>
          </p:nvPr>
        </p:nvSpPr>
        <p:spPr/>
        <p:txBody>
          <a:bodyPr/>
          <a:lstStyle>
            <a:lvl1pPr>
              <a:defRPr/>
            </a:lvl1pPr>
          </a:lstStyle>
          <a:p>
            <a:fld id="{7A92745E-CD0A-4EEE-897F-B22D8FD074D6}"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4CB357DC-DCEB-439F-A8AF-A5DECE3CC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CC6C4B-ABBD-48C5-97ED-B4F17041FB7D}"/>
              </a:ext>
            </a:extLst>
          </p:cNvPr>
          <p:cNvSpPr>
            <a:spLocks noGrp="1"/>
          </p:cNvSpPr>
          <p:nvPr>
            <p:ph type="sldNum" sz="quarter" idx="12"/>
          </p:nvPr>
        </p:nvSpPr>
        <p:spPr/>
        <p:txBody>
          <a:bodyPr/>
          <a:lstStyle>
            <a:lvl1pPr>
              <a:defRPr/>
            </a:lvl1pPr>
          </a:lstStyle>
          <a:p>
            <a:fld id="{4ACB7FE5-3A11-4C5B-8D51-7119BBA643FE}" type="slidenum">
              <a:rPr lang="en-US" altLang="en-US"/>
              <a:pPr/>
              <a:t>‹#›</a:t>
            </a:fld>
            <a:endParaRPr lang="en-US" altLang="en-US"/>
          </a:p>
        </p:txBody>
      </p:sp>
    </p:spTree>
    <p:extLst>
      <p:ext uri="{BB962C8B-B14F-4D97-AF65-F5344CB8AC3E}">
        <p14:creationId xmlns:p14="http://schemas.microsoft.com/office/powerpoint/2010/main" val="2279479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638A40-ED5B-4A3B-A555-F781413F771F}"/>
              </a:ext>
            </a:extLst>
          </p:cNvPr>
          <p:cNvSpPr>
            <a:spLocks noGrp="1"/>
          </p:cNvSpPr>
          <p:nvPr>
            <p:ph type="dt" sz="half" idx="10"/>
          </p:nvPr>
        </p:nvSpPr>
        <p:spPr/>
        <p:txBody>
          <a:bodyPr/>
          <a:lstStyle>
            <a:lvl1pPr>
              <a:defRPr/>
            </a:lvl1pPr>
          </a:lstStyle>
          <a:p>
            <a:fld id="{0A51BCEC-8384-4687-90D8-5D9987D162F9}"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2B754DC6-5AFD-4091-A934-279806B7D80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B233D4F-6A7F-4709-86F2-D73A668CBE2C}"/>
              </a:ext>
            </a:extLst>
          </p:cNvPr>
          <p:cNvSpPr>
            <a:spLocks noGrp="1"/>
          </p:cNvSpPr>
          <p:nvPr>
            <p:ph type="sldNum" sz="quarter" idx="12"/>
          </p:nvPr>
        </p:nvSpPr>
        <p:spPr/>
        <p:txBody>
          <a:bodyPr/>
          <a:lstStyle>
            <a:lvl1pPr>
              <a:defRPr/>
            </a:lvl1pPr>
          </a:lstStyle>
          <a:p>
            <a:fld id="{909AB3C6-11F4-4694-8625-3EBA1942DA53}" type="slidenum">
              <a:rPr lang="en-US" altLang="en-US"/>
              <a:pPr/>
              <a:t>‹#›</a:t>
            </a:fld>
            <a:endParaRPr lang="en-US" altLang="en-US"/>
          </a:p>
        </p:txBody>
      </p:sp>
    </p:spTree>
    <p:extLst>
      <p:ext uri="{BB962C8B-B14F-4D97-AF65-F5344CB8AC3E}">
        <p14:creationId xmlns:p14="http://schemas.microsoft.com/office/powerpoint/2010/main" val="83942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366021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B954DCC7-FE38-4A72-A471-A124B5C2E21F}"/>
              </a:ext>
            </a:extLst>
          </p:cNvPr>
          <p:cNvSpPr>
            <a:spLocks noGrp="1"/>
          </p:cNvSpPr>
          <p:nvPr>
            <p:ph type="dt" sz="half" idx="10"/>
          </p:nvPr>
        </p:nvSpPr>
        <p:spPr/>
        <p:txBody>
          <a:bodyPr/>
          <a:lstStyle>
            <a:lvl1pPr>
              <a:defRPr/>
            </a:lvl1pPr>
          </a:lstStyle>
          <a:p>
            <a:fld id="{03C25704-324F-4713-8702-2B9E33F29206}" type="datetimeFigureOut">
              <a:rPr lang="en-US" altLang="en-US"/>
              <a:pPr/>
              <a:t>11/26/2025</a:t>
            </a:fld>
            <a:endParaRPr lang="en-US" altLang="en-US"/>
          </a:p>
        </p:txBody>
      </p:sp>
      <p:sp>
        <p:nvSpPr>
          <p:cNvPr id="8" name="Footer Placeholder 4">
            <a:extLst>
              <a:ext uri="{FF2B5EF4-FFF2-40B4-BE49-F238E27FC236}">
                <a16:creationId xmlns:a16="http://schemas.microsoft.com/office/drawing/2014/main" id="{98195DA2-0117-4D38-85C4-53AFB326765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0A4579D-5488-40D9-9882-2638215AC8AC}"/>
              </a:ext>
            </a:extLst>
          </p:cNvPr>
          <p:cNvSpPr>
            <a:spLocks noGrp="1"/>
          </p:cNvSpPr>
          <p:nvPr>
            <p:ph type="sldNum" sz="quarter" idx="12"/>
          </p:nvPr>
        </p:nvSpPr>
        <p:spPr/>
        <p:txBody>
          <a:bodyPr/>
          <a:lstStyle>
            <a:lvl1pPr>
              <a:defRPr/>
            </a:lvl1pPr>
          </a:lstStyle>
          <a:p>
            <a:fld id="{D5FE0DB2-9800-4F7F-8E18-CC6CEF738104}" type="slidenum">
              <a:rPr lang="en-US" altLang="en-US"/>
              <a:pPr/>
              <a:t>‹#›</a:t>
            </a:fld>
            <a:endParaRPr lang="en-US" altLang="en-US"/>
          </a:p>
        </p:txBody>
      </p:sp>
    </p:spTree>
    <p:extLst>
      <p:ext uri="{BB962C8B-B14F-4D97-AF65-F5344CB8AC3E}">
        <p14:creationId xmlns:p14="http://schemas.microsoft.com/office/powerpoint/2010/main" val="29948946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34F7900-B33D-4122-A0FC-D79E5F15F025}"/>
              </a:ext>
            </a:extLst>
          </p:cNvPr>
          <p:cNvSpPr>
            <a:spLocks noGrp="1"/>
          </p:cNvSpPr>
          <p:nvPr>
            <p:ph type="dt" sz="half" idx="10"/>
          </p:nvPr>
        </p:nvSpPr>
        <p:spPr/>
        <p:txBody>
          <a:bodyPr/>
          <a:lstStyle>
            <a:lvl1pPr>
              <a:defRPr/>
            </a:lvl1pPr>
          </a:lstStyle>
          <a:p>
            <a:fld id="{C0E8C30C-CC66-401D-9AD4-F0EB781E3D44}" type="datetimeFigureOut">
              <a:rPr lang="en-US" altLang="en-US"/>
              <a:pPr/>
              <a:t>11/26/2025</a:t>
            </a:fld>
            <a:endParaRPr lang="en-US" altLang="en-US"/>
          </a:p>
        </p:txBody>
      </p:sp>
      <p:sp>
        <p:nvSpPr>
          <p:cNvPr id="4" name="Footer Placeholder 4">
            <a:extLst>
              <a:ext uri="{FF2B5EF4-FFF2-40B4-BE49-F238E27FC236}">
                <a16:creationId xmlns:a16="http://schemas.microsoft.com/office/drawing/2014/main" id="{31DE45C7-32A9-4502-86F1-BA5C281CFDF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71A9696-5EFB-4D3F-A876-783C1B1B7F00}"/>
              </a:ext>
            </a:extLst>
          </p:cNvPr>
          <p:cNvSpPr>
            <a:spLocks noGrp="1"/>
          </p:cNvSpPr>
          <p:nvPr>
            <p:ph type="sldNum" sz="quarter" idx="12"/>
          </p:nvPr>
        </p:nvSpPr>
        <p:spPr/>
        <p:txBody>
          <a:bodyPr/>
          <a:lstStyle>
            <a:lvl1pPr>
              <a:defRPr/>
            </a:lvl1pPr>
          </a:lstStyle>
          <a:p>
            <a:fld id="{78C064BE-7F23-441A-B54E-F63417F61441}" type="slidenum">
              <a:rPr lang="en-US" altLang="en-US"/>
              <a:pPr/>
              <a:t>‹#›</a:t>
            </a:fld>
            <a:endParaRPr lang="en-US" altLang="en-US"/>
          </a:p>
        </p:txBody>
      </p:sp>
    </p:spTree>
    <p:extLst>
      <p:ext uri="{BB962C8B-B14F-4D97-AF65-F5344CB8AC3E}">
        <p14:creationId xmlns:p14="http://schemas.microsoft.com/office/powerpoint/2010/main" val="2219407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062D092-9F58-4B65-AAF2-1FD57942DC6A}"/>
              </a:ext>
            </a:extLst>
          </p:cNvPr>
          <p:cNvSpPr>
            <a:spLocks noGrp="1"/>
          </p:cNvSpPr>
          <p:nvPr>
            <p:ph type="dt" sz="half" idx="10"/>
          </p:nvPr>
        </p:nvSpPr>
        <p:spPr/>
        <p:txBody>
          <a:bodyPr/>
          <a:lstStyle>
            <a:lvl1pPr>
              <a:defRPr/>
            </a:lvl1pPr>
          </a:lstStyle>
          <a:p>
            <a:fld id="{4D8561EB-A74F-4BF9-89DD-6BE7800908D4}" type="datetimeFigureOut">
              <a:rPr lang="en-US" altLang="en-US"/>
              <a:pPr/>
              <a:t>11/26/2025</a:t>
            </a:fld>
            <a:endParaRPr lang="en-US" altLang="en-US"/>
          </a:p>
        </p:txBody>
      </p:sp>
      <p:sp>
        <p:nvSpPr>
          <p:cNvPr id="3" name="Footer Placeholder 4">
            <a:extLst>
              <a:ext uri="{FF2B5EF4-FFF2-40B4-BE49-F238E27FC236}">
                <a16:creationId xmlns:a16="http://schemas.microsoft.com/office/drawing/2014/main" id="{C940632D-43B5-49D5-A9FA-F51BD80C77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A802C2E-BED5-4F7C-B3AA-620230624B4D}"/>
              </a:ext>
            </a:extLst>
          </p:cNvPr>
          <p:cNvSpPr>
            <a:spLocks noGrp="1"/>
          </p:cNvSpPr>
          <p:nvPr>
            <p:ph type="sldNum" sz="quarter" idx="12"/>
          </p:nvPr>
        </p:nvSpPr>
        <p:spPr/>
        <p:txBody>
          <a:bodyPr/>
          <a:lstStyle>
            <a:lvl1pPr>
              <a:defRPr/>
            </a:lvl1pPr>
          </a:lstStyle>
          <a:p>
            <a:fld id="{770567E2-43D2-4F2A-B8D3-4223FAE7D1FB}" type="slidenum">
              <a:rPr lang="en-US" altLang="en-US"/>
              <a:pPr/>
              <a:t>‹#›</a:t>
            </a:fld>
            <a:endParaRPr lang="en-US" altLang="en-US"/>
          </a:p>
        </p:txBody>
      </p:sp>
    </p:spTree>
    <p:extLst>
      <p:ext uri="{BB962C8B-B14F-4D97-AF65-F5344CB8AC3E}">
        <p14:creationId xmlns:p14="http://schemas.microsoft.com/office/powerpoint/2010/main" val="2595711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88E7391E-2E31-42BC-9221-A75B64D6159A}"/>
              </a:ext>
            </a:extLst>
          </p:cNvPr>
          <p:cNvSpPr>
            <a:spLocks noGrp="1"/>
          </p:cNvSpPr>
          <p:nvPr>
            <p:ph type="dt" sz="half" idx="10"/>
          </p:nvPr>
        </p:nvSpPr>
        <p:spPr/>
        <p:txBody>
          <a:bodyPr/>
          <a:lstStyle>
            <a:lvl1pPr>
              <a:defRPr/>
            </a:lvl1pPr>
          </a:lstStyle>
          <a:p>
            <a:fld id="{16C8FF84-CF95-4324-BD63-CD2A100B6F6D}"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B51FA185-74DE-4916-8437-E509E59F5F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3C6344-D71E-4DE6-91DF-3003C80D3B38}"/>
              </a:ext>
            </a:extLst>
          </p:cNvPr>
          <p:cNvSpPr>
            <a:spLocks noGrp="1"/>
          </p:cNvSpPr>
          <p:nvPr>
            <p:ph type="sldNum" sz="quarter" idx="12"/>
          </p:nvPr>
        </p:nvSpPr>
        <p:spPr/>
        <p:txBody>
          <a:bodyPr/>
          <a:lstStyle>
            <a:lvl1pPr>
              <a:defRPr/>
            </a:lvl1pPr>
          </a:lstStyle>
          <a:p>
            <a:fld id="{0CF53EA5-8F2A-4EA9-90C9-44ACCE9894CC}" type="slidenum">
              <a:rPr lang="en-US" altLang="en-US"/>
              <a:pPr/>
              <a:t>‹#›</a:t>
            </a:fld>
            <a:endParaRPr lang="en-US" altLang="en-US"/>
          </a:p>
        </p:txBody>
      </p:sp>
    </p:spTree>
    <p:extLst>
      <p:ext uri="{BB962C8B-B14F-4D97-AF65-F5344CB8AC3E}">
        <p14:creationId xmlns:p14="http://schemas.microsoft.com/office/powerpoint/2010/main" val="3095283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B787293-8350-471C-94C2-B17F3663A5BC}"/>
              </a:ext>
            </a:extLst>
          </p:cNvPr>
          <p:cNvSpPr>
            <a:spLocks noGrp="1"/>
          </p:cNvSpPr>
          <p:nvPr>
            <p:ph type="dt" sz="half" idx="10"/>
          </p:nvPr>
        </p:nvSpPr>
        <p:spPr/>
        <p:txBody>
          <a:bodyPr/>
          <a:lstStyle>
            <a:lvl1pPr>
              <a:defRPr/>
            </a:lvl1pPr>
          </a:lstStyle>
          <a:p>
            <a:fld id="{1875E88B-CD74-452C-B761-613891A10EE3}" type="datetimeFigureOut">
              <a:rPr lang="en-US" altLang="en-US"/>
              <a:pPr/>
              <a:t>11/26/2025</a:t>
            </a:fld>
            <a:endParaRPr lang="en-US" altLang="en-US"/>
          </a:p>
        </p:txBody>
      </p:sp>
      <p:sp>
        <p:nvSpPr>
          <p:cNvPr id="6" name="Footer Placeholder 4">
            <a:extLst>
              <a:ext uri="{FF2B5EF4-FFF2-40B4-BE49-F238E27FC236}">
                <a16:creationId xmlns:a16="http://schemas.microsoft.com/office/drawing/2014/main" id="{C3B5442C-927B-43EC-9B40-B55C5FCF7E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C31CD8-1347-4F4D-9D6D-119369ACFAA3}"/>
              </a:ext>
            </a:extLst>
          </p:cNvPr>
          <p:cNvSpPr>
            <a:spLocks noGrp="1"/>
          </p:cNvSpPr>
          <p:nvPr>
            <p:ph type="sldNum" sz="quarter" idx="12"/>
          </p:nvPr>
        </p:nvSpPr>
        <p:spPr/>
        <p:txBody>
          <a:bodyPr/>
          <a:lstStyle>
            <a:lvl1pPr>
              <a:defRPr/>
            </a:lvl1pPr>
          </a:lstStyle>
          <a:p>
            <a:fld id="{73681D83-1822-4480-AD41-A859202AC397}" type="slidenum">
              <a:rPr lang="en-US" altLang="en-US"/>
              <a:pPr/>
              <a:t>‹#›</a:t>
            </a:fld>
            <a:endParaRPr lang="en-US" altLang="en-US"/>
          </a:p>
        </p:txBody>
      </p:sp>
    </p:spTree>
    <p:extLst>
      <p:ext uri="{BB962C8B-B14F-4D97-AF65-F5344CB8AC3E}">
        <p14:creationId xmlns:p14="http://schemas.microsoft.com/office/powerpoint/2010/main" val="6766026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rot="5400000">
            <a:off x="7696200" y="2667000"/>
            <a:ext cx="6248400" cy="1524000"/>
          </a:xfrm>
        </p:spPr>
        <p:txBody>
          <a:bodyPr/>
          <a:lstStyle/>
          <a:p>
            <a:r>
              <a:rPr lang="en-US"/>
              <a:t>Click to edit Master title style</a:t>
            </a:r>
          </a:p>
        </p:txBody>
      </p:sp>
      <p:sp>
        <p:nvSpPr>
          <p:cNvPr id="3" name="Vertical Text Placeholder 2"/>
          <p:cNvSpPr>
            <a:spLocks noGrp="1"/>
          </p:cNvSpPr>
          <p:nvPr>
            <p:ph type="body" orient="vert" idx="1"/>
          </p:nvPr>
        </p:nvSpPr>
        <p:spPr>
          <a:xfrm>
            <a:off x="609600" y="304800"/>
            <a:ext cx="92456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E4A6C-158B-4F67-8F08-169A06606D6C}"/>
              </a:ext>
            </a:extLst>
          </p:cNvPr>
          <p:cNvSpPr>
            <a:spLocks noGrp="1"/>
          </p:cNvSpPr>
          <p:nvPr>
            <p:ph type="dt" sz="half" idx="10"/>
          </p:nvPr>
        </p:nvSpPr>
        <p:spPr>
          <a:xfrm rot="5400000">
            <a:off x="129117" y="480484"/>
            <a:ext cx="838200" cy="486833"/>
          </a:xfrm>
        </p:spPr>
        <p:txBody>
          <a:bodyPr/>
          <a:lstStyle>
            <a:lvl1pPr>
              <a:defRPr/>
            </a:lvl1pPr>
          </a:lstStyle>
          <a:p>
            <a:fld id="{6E1D662F-58BC-451A-83D4-5FE8601EBB8A}"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B57CA064-54D6-4CB1-AFEE-99EC64209318}"/>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109F56-6DA7-405F-9ABB-342DF2253E60}"/>
              </a:ext>
            </a:extLst>
          </p:cNvPr>
          <p:cNvSpPr>
            <a:spLocks noGrp="1"/>
          </p:cNvSpPr>
          <p:nvPr>
            <p:ph type="sldNum" sz="quarter" idx="12"/>
          </p:nvPr>
        </p:nvSpPr>
        <p:spPr>
          <a:xfrm rot="5400000">
            <a:off x="11294533" y="5901267"/>
            <a:ext cx="838200" cy="465667"/>
          </a:xfrm>
        </p:spPr>
        <p:txBody>
          <a:bodyPr/>
          <a:lstStyle>
            <a:lvl1pPr>
              <a:defRPr/>
            </a:lvl1pPr>
          </a:lstStyle>
          <a:p>
            <a:fld id="{2094D85B-F2A4-41F8-B797-2728425D431C}" type="slidenum">
              <a:rPr lang="en-US" altLang="en-US"/>
              <a:pPr/>
              <a:t>‹#›</a:t>
            </a:fld>
            <a:endParaRPr lang="en-US" altLang="en-US"/>
          </a:p>
        </p:txBody>
      </p:sp>
    </p:spTree>
    <p:extLst>
      <p:ext uri="{BB962C8B-B14F-4D97-AF65-F5344CB8AC3E}">
        <p14:creationId xmlns:p14="http://schemas.microsoft.com/office/powerpoint/2010/main" val="146382430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56800" y="274637"/>
            <a:ext cx="1625600" cy="6278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8392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ECBEE-B5F5-4067-85DB-1E066998C709}"/>
              </a:ext>
            </a:extLst>
          </p:cNvPr>
          <p:cNvSpPr>
            <a:spLocks noGrp="1"/>
          </p:cNvSpPr>
          <p:nvPr>
            <p:ph type="dt" sz="half" idx="10"/>
          </p:nvPr>
        </p:nvSpPr>
        <p:spPr>
          <a:xfrm rot="5400000">
            <a:off x="129117" y="480484"/>
            <a:ext cx="838200" cy="486833"/>
          </a:xfrm>
        </p:spPr>
        <p:txBody>
          <a:bodyPr/>
          <a:lstStyle>
            <a:lvl1pPr>
              <a:defRPr/>
            </a:lvl1pPr>
          </a:lstStyle>
          <a:p>
            <a:fld id="{FEBD9EFB-074D-41CC-9A71-016FF92732FB}"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01B6847F-A1DF-4269-AC05-EE11DCEB5CA4}"/>
              </a:ext>
            </a:extLst>
          </p:cNvPr>
          <p:cNvSpPr>
            <a:spLocks noGrp="1"/>
          </p:cNvSpPr>
          <p:nvPr>
            <p:ph type="ftr" sz="quarter" idx="11"/>
          </p:nvPr>
        </p:nvSpPr>
        <p:spPr>
          <a:xfrm rot="5400000">
            <a:off x="-899583" y="2347384"/>
            <a:ext cx="2895600" cy="486833"/>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44827F-0316-4705-AD2F-4648B0CA2069}"/>
              </a:ext>
            </a:extLst>
          </p:cNvPr>
          <p:cNvSpPr>
            <a:spLocks noGrp="1"/>
          </p:cNvSpPr>
          <p:nvPr>
            <p:ph type="sldNum" sz="quarter" idx="12"/>
          </p:nvPr>
        </p:nvSpPr>
        <p:spPr>
          <a:xfrm rot="5400000">
            <a:off x="11294533" y="5901267"/>
            <a:ext cx="838200" cy="465667"/>
          </a:xfrm>
        </p:spPr>
        <p:txBody>
          <a:bodyPr/>
          <a:lstStyle>
            <a:lvl1pPr>
              <a:defRPr/>
            </a:lvl1pPr>
          </a:lstStyle>
          <a:p>
            <a:fld id="{8CC6799C-9683-49AD-B333-58D820738BDC}" type="slidenum">
              <a:rPr lang="en-US" altLang="en-US"/>
              <a:pPr/>
              <a:t>‹#›</a:t>
            </a:fld>
            <a:endParaRPr lang="en-US" altLang="en-US"/>
          </a:p>
        </p:txBody>
      </p:sp>
    </p:spTree>
    <p:extLst>
      <p:ext uri="{BB962C8B-B14F-4D97-AF65-F5344CB8AC3E}">
        <p14:creationId xmlns:p14="http://schemas.microsoft.com/office/powerpoint/2010/main" val="46569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080706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3734510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3086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6325478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5946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2466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242757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124985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8239761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9913077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240156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2459437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A3A-E99A-4443-A67A-B3591997A195}"/>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2937B626-76A6-9644-8D2F-66E674949246}"/>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355B3A4B-8B4F-644B-A660-228CE46BAF3D}"/>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CFD72C58-7A61-6044-8763-FF00EB062A8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F19D0F8-73AE-2A4F-8927-F5BCD6C9BDC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39860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778-FDEC-2342-8315-FB2C7B6D2D2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C476D8-5648-CA4B-97D3-5D4F6BE9ED0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686222-3C92-1347-8E13-D3FBC1FD90A7}"/>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C24F3D11-B98E-8D4A-A3C5-B9CD834E49C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2B87BE7-4A02-2D49-9AF0-5E68DB843659}"/>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613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8621304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8136A-A74C-B043-90D7-29925DE7B28A}"/>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7A4EDC60-74DA-E341-9408-491531871E80}"/>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6816D4-8F1E-494E-90C0-A3C96E2EB95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99B8DC3D-4AC8-1A42-83AD-8BCE6B7C2ED6}"/>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F7391C-09D9-994D-ACAF-B19B39DBA20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83469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F3058-016B-5745-B812-505E80ACFCF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D7B328-1AF8-9D4F-924C-F2EED92D28C7}"/>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5DB7-E159-204A-AF63-E6E78E523D43}"/>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156C53-3E82-CA45-A8FC-869A2B8E9CB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1F9E4129-A185-6A42-9CB1-7896FD7D062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33188-A59B-584B-871C-AFA51D48CFF3}"/>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9194448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98EE9-4467-D647-BAFA-A4488BE15770}"/>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588CBAF-9B8D-C24F-8CE9-B85214A7093C}"/>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4B79AF59-215D-124C-8C61-76C7CEBB003D}"/>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57AA1-486F-2E4F-A497-B8F849DD809E}"/>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C2117863-CF71-E44F-B3CB-04D598D4C1B4}"/>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EB9A2-A0F1-A94E-970E-3461CF2F0209}"/>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8" name="Footer Placeholder 7">
            <a:extLst>
              <a:ext uri="{FF2B5EF4-FFF2-40B4-BE49-F238E27FC236}">
                <a16:creationId xmlns:a16="http://schemas.microsoft.com/office/drawing/2014/main" id="{1A18BDF8-935C-9249-A307-57374D864554}"/>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516ECE3-A57D-4247-B576-DE1B66D65BFE}"/>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24796325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5576D-865E-234C-AF24-09D11070F56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FFCCE9E-B4A5-1E49-955C-9E65C1C1D592}"/>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4" name="Footer Placeholder 3">
            <a:extLst>
              <a:ext uri="{FF2B5EF4-FFF2-40B4-BE49-F238E27FC236}">
                <a16:creationId xmlns:a16="http://schemas.microsoft.com/office/drawing/2014/main" id="{7D6A9817-BE51-7245-91E9-4E36720B45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5A52E-B59B-0947-A618-61A11DF52245}"/>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79190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414CED-E364-2E44-9ED1-C0DDC83EAC84}"/>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3" name="Footer Placeholder 2">
            <a:extLst>
              <a:ext uri="{FF2B5EF4-FFF2-40B4-BE49-F238E27FC236}">
                <a16:creationId xmlns:a16="http://schemas.microsoft.com/office/drawing/2014/main" id="{ECB98C54-C8F9-E944-835E-DBB069F25A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BB1729-3235-334F-87B7-53685430553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254624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584006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2397086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2A3D-DD51-7A47-BD23-BC60DDCC841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6B82E1-D0CD-C441-A58F-D21D39EDE025}"/>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829398-B685-A444-B1CA-8D8547A56321}"/>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4C75A793-68EE-D942-BE35-A68FB9B6C42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F9E193-4390-D543-B3F0-C7CAA99FE0DB}"/>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4568982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A7C0E6-0956-F443-8327-39E89EF49D99}"/>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3AEB4A-1A47-494C-886F-16F5E4DD41AB}"/>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5A922-3E18-6F47-82D9-97AE8DC59E8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5" name="Footer Placeholder 4">
            <a:extLst>
              <a:ext uri="{FF2B5EF4-FFF2-40B4-BE49-F238E27FC236}">
                <a16:creationId xmlns:a16="http://schemas.microsoft.com/office/drawing/2014/main" id="{DF732FC9-ABFA-FE47-B916-B6ABFC91915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3C1810B-59A7-954A-BF0D-66ECEF54AC5C}"/>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37998995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D2EF-1676-B74C-B483-2A6E50BC226A}"/>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345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52745-6754-B441-9021-4530318E2245}"/>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8D322BA4-E4B2-8447-A1B0-7E0EFD76357B}"/>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03893-0CC8-E541-8E41-A835EF8D40D7}"/>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4F1BA3F4-33EF-6147-BAB5-90742375CBFE}"/>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E4C1B6DC-742B-0544-9D58-E1C30A2AD29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101553E-A52C-AE47-82B9-16AB6AAB1DC2}"/>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11509624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2484-D42C-B049-BD13-BCA6A6F97898}"/>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5CB7E16A-F057-964D-9FEC-8E6F9445359A}"/>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1EED3119-9C12-404D-B016-9D258CB7B1B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ACDA39C3-40CA-E94C-AE7F-36FF14905771}"/>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31724C-09DB-2144-B154-009B94007EE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0382657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C54B-A8BF-1949-9546-B38EFD64701D}"/>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89600A-33A9-D64E-9A66-92B0008547E9}"/>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B2AB8-154A-AD40-AD7F-BA003E14CCF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96AA177F-29F7-1D4F-8931-BCF194DFA44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B1BF94-83D8-5646-84E8-A4B79FB847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413052132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9A95-21F3-C646-9091-B2F676152AA8}"/>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6905CB7F-4AB2-C044-AFDE-04D20A3D1FC7}"/>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FB1603-126D-9C4E-8693-9C630842EC72}"/>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26099CEF-979E-CC40-90F4-092E638AED0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D36CB9-65B9-A74F-B948-F5D21745E2FE}"/>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846390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5977A-0587-A14E-AB08-B8AC843743B9}"/>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D13118-E3CF-3E48-8BC2-765206D08BA8}"/>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121B8B-661A-7542-91E9-48438268904C}"/>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CB8F33-DD28-AA47-BD43-CCB074C51738}"/>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A35943D7-A742-8840-8DF3-34CD89974A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860D5C-F9BB-9443-8B25-794540CC3835}"/>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714992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5F88-9445-E349-BAB9-991DFC360F5E}"/>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1D6B068-EC90-DB49-BD94-F4D75F15E8B2}"/>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826D32E-B2BA-DD46-A6E8-F6ED2FEF6D37}"/>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2A6CB6-0C9B-CB46-9CA9-DFFED610911D}"/>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4487DB1-D2A2-A149-8950-DA910FC650E6}"/>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079548-1736-3B49-9306-64829ED2D0AF}"/>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8" name="Footer Placeholder 7">
            <a:extLst>
              <a:ext uri="{FF2B5EF4-FFF2-40B4-BE49-F238E27FC236}">
                <a16:creationId xmlns:a16="http://schemas.microsoft.com/office/drawing/2014/main" id="{7F3D4E9D-48CD-D349-90A3-187D5E58416B}"/>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2E16E36-58FC-EF4A-B478-017975C18C6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49262746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ED3DE-9EF1-064E-B545-1312994F2A9C}"/>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8D7F85-54F1-314A-A56D-A398801F4D4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4" name="Footer Placeholder 3">
            <a:extLst>
              <a:ext uri="{FF2B5EF4-FFF2-40B4-BE49-F238E27FC236}">
                <a16:creationId xmlns:a16="http://schemas.microsoft.com/office/drawing/2014/main" id="{04692884-BEE5-CB49-B2E3-908A8B9E86D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11A64F8-C15E-7C46-B66F-1B4930FB7380}"/>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727567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3FE615-68BB-894B-B6D5-AFC304D2C6A1}"/>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3" name="Footer Placeholder 2">
            <a:extLst>
              <a:ext uri="{FF2B5EF4-FFF2-40B4-BE49-F238E27FC236}">
                <a16:creationId xmlns:a16="http://schemas.microsoft.com/office/drawing/2014/main" id="{1E4C6D6C-81A2-7740-9312-EFAB506451CD}"/>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D8DC73-195E-1B4D-8B3E-4DA9F7D324BC}"/>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17565789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FECE2-A9DF-2B41-B2DE-03912D35586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022B054-BC9C-FD4E-BA1B-4CCA2828E3AC}"/>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AEA204-B26C-9E44-8F8F-D6F6919991B1}"/>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99F03AA1-77FF-5342-9022-5C00F5661110}"/>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8A5FC9D3-2D80-7648-96FA-7F19772AB11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3A0821-AE03-0E42-956D-98F580166DA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6452524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AC82-DBA8-4047-AE32-EECE6514AF70}"/>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378E6EC5-FC68-124E-94E4-98E285A80B52}"/>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82789692-F210-B542-9956-23C4322D70A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BB33F2B4-A779-2441-9570-241EA76EC893}"/>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6" name="Footer Placeholder 5">
            <a:extLst>
              <a:ext uri="{FF2B5EF4-FFF2-40B4-BE49-F238E27FC236}">
                <a16:creationId xmlns:a16="http://schemas.microsoft.com/office/drawing/2014/main" id="{0207B13E-EA7E-224C-A185-CD3946711D1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536B60F-A790-1F43-9950-1ED13936E647}"/>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1602931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0F72-D0E1-F745-AA77-36969E04FB1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701605-75FC-354C-8D70-1FCBC11D0A1E}"/>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D0004-A6FB-A942-B7B9-E910772C67DB}"/>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D85CB254-4105-AC43-8A5E-A41EC4FD755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0EF3E7-7BEA-A443-A38F-A8C8DF5B1F13}"/>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2955187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FF03-6D5E-F34A-862A-DA791D050FC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A2B16FDB-0826-D545-B4FA-EBE1B877CCAB}"/>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4A0DC76E-095A-394D-96F7-50CC82BFBFCD}"/>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F68B4EDC-1297-564B-9225-BCBCDE5C30EB}"/>
              </a:ext>
            </a:extLst>
          </p:cNvPr>
          <p:cNvSpPr>
            <a:spLocks noGrp="1"/>
          </p:cNvSpPr>
          <p:nvPr>
            <p:ph type="dt" sz="half" idx="10"/>
          </p:nvPr>
        </p:nvSpPr>
        <p:spPr>
          <a:xfrm>
            <a:off x="838200" y="6356351"/>
            <a:ext cx="2743200" cy="366183"/>
          </a:xfrm>
          <a:prstGeom prst="rect">
            <a:avLst/>
          </a:prstGeom>
        </p:spPr>
        <p:txBody>
          <a:bodyPr/>
          <a:lstStyle/>
          <a:p>
            <a:fld id="{41CC0949-DE8B-7D48-8F74-C3D0C44D36A8}" type="datetimeFigureOut">
              <a:rPr lang="en-US" smtClean="0"/>
              <a:t>11/26/2025</a:t>
            </a:fld>
            <a:endParaRPr lang="en-US"/>
          </a:p>
        </p:txBody>
      </p:sp>
      <p:sp>
        <p:nvSpPr>
          <p:cNvPr id="6" name="Footer Placeholder 5">
            <a:extLst>
              <a:ext uri="{FF2B5EF4-FFF2-40B4-BE49-F238E27FC236}">
                <a16:creationId xmlns:a16="http://schemas.microsoft.com/office/drawing/2014/main" id="{9A3FE002-8DC7-FA48-BC80-D45AB09078E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8FA4EC1-E84C-6A41-ACB5-B349A31B8F5A}"/>
              </a:ext>
            </a:extLst>
          </p:cNvPr>
          <p:cNvSpPr>
            <a:spLocks noGrp="1"/>
          </p:cNvSpPr>
          <p:nvPr>
            <p:ph type="sldNum" sz="quarter" idx="12"/>
          </p:nvPr>
        </p:nvSpPr>
        <p:spPr>
          <a:xfrm>
            <a:off x="8610600" y="6356351"/>
            <a:ext cx="2743200" cy="366183"/>
          </a:xfrm>
          <a:prstGeom prst="rect">
            <a:avLst/>
          </a:prstGeom>
        </p:spPr>
        <p:txBody>
          <a:bodyPr/>
          <a:lstStyle/>
          <a:p>
            <a:fld id="{6C6C799D-1850-8445-BD52-7F0CBB49A936}" type="slidenum">
              <a:rPr lang="en-US" smtClean="0"/>
              <a:t>‹#›</a:t>
            </a:fld>
            <a:endParaRPr lang="en-US"/>
          </a:p>
        </p:txBody>
      </p:sp>
    </p:spTree>
    <p:extLst>
      <p:ext uri="{BB962C8B-B14F-4D97-AF65-F5344CB8AC3E}">
        <p14:creationId xmlns:p14="http://schemas.microsoft.com/office/powerpoint/2010/main" val="9145477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5DC67F-5BFC-754E-843B-496D7862A6F5}"/>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589577-19E1-1B49-B2E6-4C4355831AF1}"/>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CEC6-EE1E-DC45-9D94-A639F4191366}"/>
              </a:ext>
            </a:extLst>
          </p:cNvPr>
          <p:cNvSpPr>
            <a:spLocks noGrp="1"/>
          </p:cNvSpPr>
          <p:nvPr>
            <p:ph type="dt" sz="half" idx="10"/>
          </p:nvPr>
        </p:nvSpPr>
        <p:spPr>
          <a:xfrm>
            <a:off x="838200" y="6356351"/>
            <a:ext cx="2743200" cy="366183"/>
          </a:xfrm>
          <a:prstGeom prst="rect">
            <a:avLst/>
          </a:prstGeom>
        </p:spPr>
        <p:txBody>
          <a:bodyPr/>
          <a:lstStyle/>
          <a:p>
            <a:fld id="{1A70EABF-C3C4-3245-B8D6-BB74895B2686}" type="datetimeFigureOut">
              <a:rPr lang="en-US" smtClean="0"/>
              <a:t>11/26/2025</a:t>
            </a:fld>
            <a:endParaRPr lang="en-US"/>
          </a:p>
        </p:txBody>
      </p:sp>
      <p:sp>
        <p:nvSpPr>
          <p:cNvPr id="5" name="Footer Placeholder 4">
            <a:extLst>
              <a:ext uri="{FF2B5EF4-FFF2-40B4-BE49-F238E27FC236}">
                <a16:creationId xmlns:a16="http://schemas.microsoft.com/office/drawing/2014/main" id="{8189E106-2794-EF40-B6FF-CEA6778822D8}"/>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F532490-6B3C-4E47-A5E8-E866A6A48A31}"/>
              </a:ext>
            </a:extLst>
          </p:cNvPr>
          <p:cNvSpPr>
            <a:spLocks noGrp="1"/>
          </p:cNvSpPr>
          <p:nvPr>
            <p:ph type="sldNum" sz="quarter" idx="12"/>
          </p:nvPr>
        </p:nvSpPr>
        <p:spPr>
          <a:xfrm>
            <a:off x="8610600" y="6356351"/>
            <a:ext cx="2743200" cy="366183"/>
          </a:xfrm>
          <a:prstGeom prst="rect">
            <a:avLst/>
          </a:prstGeom>
        </p:spPr>
        <p:txBody>
          <a:bodyPr/>
          <a:lstStyle/>
          <a:p>
            <a:fld id="{D82E6132-9B7C-3E4C-BA22-A1BEA1D76DB2}" type="slidenum">
              <a:rPr lang="en-US" smtClean="0"/>
              <a:t>‹#›</a:t>
            </a:fld>
            <a:endParaRPr lang="en-US"/>
          </a:p>
        </p:txBody>
      </p:sp>
    </p:spTree>
    <p:extLst>
      <p:ext uri="{BB962C8B-B14F-4D97-AF65-F5344CB8AC3E}">
        <p14:creationId xmlns:p14="http://schemas.microsoft.com/office/powerpoint/2010/main" val="3204894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5.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7.jpe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017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10165712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14439727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2248930" y="275167"/>
            <a:ext cx="933347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5050731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6B7B4BA-CC2B-4D21-A9FC-8EC04D4E893F}"/>
              </a:ext>
            </a:extLst>
          </p:cNvPr>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5FB2E6-89E0-422A-B016-ACB09CEA1A8D}"/>
              </a:ext>
            </a:extLst>
          </p:cNvPr>
          <p:cNvSpPr>
            <a:spLocks noGrp="1"/>
          </p:cNvSpPr>
          <p:nvPr>
            <p:ph type="body" idx="1"/>
          </p:nvPr>
        </p:nvSpPr>
        <p:spPr bwMode="auto">
          <a:xfrm>
            <a:off x="609600" y="1600201"/>
            <a:ext cx="10972800" cy="380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2B3B4E-7317-4EC7-8FA4-135E62494000}"/>
              </a:ext>
            </a:extLst>
          </p:cNvPr>
          <p:cNvSpPr>
            <a:spLocks noGrp="1"/>
          </p:cNvSpPr>
          <p:nvPr>
            <p:ph type="dt" sz="half" idx="2"/>
          </p:nvPr>
        </p:nvSpPr>
        <p:spPr>
          <a:xfrm>
            <a:off x="609600" y="6324600"/>
            <a:ext cx="1219200" cy="397933"/>
          </a:xfrm>
          <a:prstGeom prst="rect">
            <a:avLst/>
          </a:prstGeom>
        </p:spPr>
        <p:txBody>
          <a:bodyPr vert="horz" wrap="square" lIns="91440" tIns="45720" rIns="91440" bIns="45720" numCol="1" anchor="ctr" anchorCtr="0" compatLnSpc="1">
            <a:prstTxWarp prst="textNoShape">
              <a:avLst/>
            </a:prstTxWarp>
          </a:bodyPr>
          <a:lstStyle>
            <a:lvl1pPr>
              <a:defRPr sz="1600">
                <a:solidFill>
                  <a:srgbClr val="8990A2"/>
                </a:solidFill>
                <a:cs typeface="Arial" panose="020B0604020202020204" pitchFamily="34" charset="0"/>
              </a:defRPr>
            </a:lvl1pPr>
          </a:lstStyle>
          <a:p>
            <a:fld id="{FACF4119-86F6-4909-BAA9-C065A8D9288C}" type="datetimeFigureOut">
              <a:rPr lang="en-US" altLang="en-US"/>
              <a:pPr/>
              <a:t>11/26/2025</a:t>
            </a:fld>
            <a:endParaRPr lang="en-US" altLang="en-US"/>
          </a:p>
        </p:txBody>
      </p:sp>
      <p:sp>
        <p:nvSpPr>
          <p:cNvPr id="5" name="Footer Placeholder 4">
            <a:extLst>
              <a:ext uri="{FF2B5EF4-FFF2-40B4-BE49-F238E27FC236}">
                <a16:creationId xmlns:a16="http://schemas.microsoft.com/office/drawing/2014/main" id="{5DB98A6B-9C7C-41E0-9186-2C4B3671B495}"/>
              </a:ext>
            </a:extLst>
          </p:cNvPr>
          <p:cNvSpPr>
            <a:spLocks noGrp="1"/>
          </p:cNvSpPr>
          <p:nvPr>
            <p:ph type="ftr" sz="quarter" idx="3"/>
          </p:nvPr>
        </p:nvSpPr>
        <p:spPr>
          <a:xfrm>
            <a:off x="1828800" y="6324600"/>
            <a:ext cx="3860800" cy="397933"/>
          </a:xfrm>
          <a:prstGeom prst="rect">
            <a:avLst/>
          </a:prstGeom>
        </p:spPr>
        <p:txBody>
          <a:bodyPr vert="horz" lIns="91440" tIns="45720" rIns="91440" bIns="45720" rtlCol="0" anchor="ctr"/>
          <a:lstStyle>
            <a:lvl1pPr algn="ctr" fontAlgn="auto">
              <a:spcBef>
                <a:spcPts val="0"/>
              </a:spcBef>
              <a:spcAft>
                <a:spcPts val="0"/>
              </a:spcAft>
              <a:defRPr sz="16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24BA860-607A-4A4A-88AC-D23B18826B35}"/>
              </a:ext>
            </a:extLst>
          </p:cNvPr>
          <p:cNvSpPr>
            <a:spLocks noGrp="1"/>
          </p:cNvSpPr>
          <p:nvPr>
            <p:ph type="sldNum" sz="quarter" idx="4"/>
          </p:nvPr>
        </p:nvSpPr>
        <p:spPr>
          <a:xfrm>
            <a:off x="10871200" y="152400"/>
            <a:ext cx="1117600" cy="349251"/>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90A2"/>
                </a:solidFill>
                <a:cs typeface="Arial" panose="020B0604020202020204" pitchFamily="34" charset="0"/>
              </a:defRPr>
            </a:lvl1pPr>
          </a:lstStyle>
          <a:p>
            <a:fld id="{FA35EBE1-9EEA-4910-9E30-BEF4A4B3DCED}" type="slidenum">
              <a:rPr lang="en-US" altLang="en-US"/>
              <a:pPr/>
              <a:t>‹#›</a:t>
            </a:fld>
            <a:endParaRPr lang="en-US" altLang="en-US"/>
          </a:p>
        </p:txBody>
      </p:sp>
    </p:spTree>
    <p:extLst>
      <p:ext uri="{BB962C8B-B14F-4D97-AF65-F5344CB8AC3E}">
        <p14:creationId xmlns:p14="http://schemas.microsoft.com/office/powerpoint/2010/main" val="3441591910"/>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ctr" rtl="0" eaLnBrk="0" fontAlgn="base" hangingPunct="0">
        <a:spcBef>
          <a:spcPct val="0"/>
        </a:spcBef>
        <a:spcAft>
          <a:spcPct val="0"/>
        </a:spcAft>
        <a:defRPr sz="4800" b="1" i="0" kern="1200">
          <a:solidFill>
            <a:srgbClr val="00386B"/>
          </a:solidFill>
          <a:latin typeface="Avenir Heavy" panose="02000503020000020003" pitchFamily="2" charset="0"/>
          <a:ea typeface="MS PGothic" panose="020B0600070205080204" pitchFamily="34" charset="-128"/>
          <a:cs typeface="Gotham Medium" pitchFamily="2" charset="0"/>
        </a:defRPr>
      </a:lvl1pPr>
      <a:lvl2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2pPr>
      <a:lvl3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3pPr>
      <a:lvl4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4pPr>
      <a:lvl5pPr algn="ctr" rtl="0" eaLnBrk="0" fontAlgn="base" hangingPunct="0">
        <a:spcBef>
          <a:spcPct val="0"/>
        </a:spcBef>
        <a:spcAft>
          <a:spcPct val="0"/>
        </a:spcAft>
        <a:defRPr sz="5867">
          <a:solidFill>
            <a:schemeClr val="tx1"/>
          </a:solidFill>
          <a:latin typeface="Garamond" charset="0"/>
          <a:ea typeface="MS PGothic" panose="020B0600070205080204" pitchFamily="34" charset="-128"/>
          <a:cs typeface="ＭＳ Ｐゴシック" charset="0"/>
        </a:defRPr>
      </a:lvl5pPr>
      <a:lvl6pPr marL="609585" algn="ctr" rtl="0" fontAlgn="base">
        <a:spcBef>
          <a:spcPct val="0"/>
        </a:spcBef>
        <a:spcAft>
          <a:spcPct val="0"/>
        </a:spcAft>
        <a:defRPr sz="5867">
          <a:solidFill>
            <a:schemeClr val="tx1"/>
          </a:solidFill>
          <a:latin typeface="Garamond" charset="0"/>
          <a:ea typeface="ＭＳ Ｐゴシック" charset="0"/>
        </a:defRPr>
      </a:lvl6pPr>
      <a:lvl7pPr marL="1219170" algn="ctr" rtl="0" fontAlgn="base">
        <a:spcBef>
          <a:spcPct val="0"/>
        </a:spcBef>
        <a:spcAft>
          <a:spcPct val="0"/>
        </a:spcAft>
        <a:defRPr sz="5867">
          <a:solidFill>
            <a:schemeClr val="tx1"/>
          </a:solidFill>
          <a:latin typeface="Garamond" charset="0"/>
          <a:ea typeface="ＭＳ Ｐゴシック" charset="0"/>
        </a:defRPr>
      </a:lvl7pPr>
      <a:lvl8pPr marL="1828754" algn="ctr" rtl="0" fontAlgn="base">
        <a:spcBef>
          <a:spcPct val="0"/>
        </a:spcBef>
        <a:spcAft>
          <a:spcPct val="0"/>
        </a:spcAft>
        <a:defRPr sz="5867">
          <a:solidFill>
            <a:schemeClr val="tx1"/>
          </a:solidFill>
          <a:latin typeface="Garamond" charset="0"/>
          <a:ea typeface="ＭＳ Ｐゴシック" charset="0"/>
        </a:defRPr>
      </a:lvl8pPr>
      <a:lvl9pPr marL="2438339" algn="ctr" rtl="0" fontAlgn="base">
        <a:spcBef>
          <a:spcPct val="0"/>
        </a:spcBef>
        <a:spcAft>
          <a:spcPct val="0"/>
        </a:spcAft>
        <a:defRPr sz="5867">
          <a:solidFill>
            <a:schemeClr val="tx1"/>
          </a:solidFill>
          <a:latin typeface="Garamond" charset="0"/>
          <a:ea typeface="ＭＳ Ｐゴシック"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Avenir Book" panose="02000503020000020003" pitchFamily="2" charset="0"/>
          <a:ea typeface="MS PGothic" panose="020B0600070205080204" pitchFamily="34" charset="-128"/>
          <a:cs typeface="Avenir Book" panose="02000503020000020003" pitchFamily="2" charset="0"/>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Avenir Book" panose="02000503020000020003" pitchFamily="2" charset="0"/>
          <a:ea typeface="MS PGothic" panose="020B0600070205080204" pitchFamily="34" charset="-128"/>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Avenir Book" panose="02000503020000020003" pitchFamily="2" charset="0"/>
          <a:ea typeface="MS PGothic" panose="020B0600070205080204" pitchFamily="34" charset="-128"/>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Avenir Book" panose="02000503020000020003" pitchFamily="2" charset="0"/>
          <a:ea typeface="MS PGothic" panose="020B0600070205080204" pitchFamily="34" charset="-128"/>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8227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22610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5510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9C17F3BD-2F68-42D8-BE43-A3B3913D7125}"/>
              </a:ext>
            </a:extLst>
          </p:cNvPr>
          <p:cNvSpPr txBox="1">
            <a:spLocks/>
          </p:cNvSpPr>
          <p:nvPr/>
        </p:nvSpPr>
        <p:spPr bwMode="auto">
          <a:xfrm>
            <a:off x="914400" y="1295401"/>
            <a:ext cx="10363200" cy="1960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pPr algn="ctr" defTabSz="1219170">
              <a:spcBef>
                <a:spcPct val="0"/>
              </a:spcBef>
              <a:spcAft>
                <a:spcPct val="0"/>
              </a:spcAft>
            </a:pPr>
            <a:r>
              <a:rPr lang="en-US" altLang="en-US" sz="6400" b="1" dirty="0">
                <a:solidFill>
                  <a:srgbClr val="00386B"/>
                </a:solidFill>
                <a:latin typeface="Avenir Heavy"/>
                <a:ea typeface="MS PGothic"/>
              </a:rPr>
              <a:t>Device Therapy: When to Watch, When to Act </a:t>
            </a:r>
          </a:p>
          <a:p>
            <a:pPr algn="ctr" defTabSz="1219170">
              <a:spcBef>
                <a:spcPct val="0"/>
              </a:spcBef>
              <a:spcAft>
                <a:spcPct val="0"/>
              </a:spcAft>
            </a:pPr>
            <a:r>
              <a:rPr lang="en-US" b="1" dirty="0">
                <a:solidFill>
                  <a:srgbClr val="00386B"/>
                </a:solidFill>
                <a:latin typeface="Avenir Heavy"/>
                <a:ea typeface="MS PGothic"/>
              </a:rPr>
              <a:t>Case Presentation</a:t>
            </a:r>
            <a:endParaRPr lang="en-US" dirty="0"/>
          </a:p>
          <a:p>
            <a:pPr algn="ctr" defTabSz="1219170" fontAlgn="base">
              <a:spcBef>
                <a:spcPct val="0"/>
              </a:spcBef>
              <a:spcAft>
                <a:spcPct val="0"/>
              </a:spcAft>
            </a:pPr>
            <a:endParaRPr lang="en-US" altLang="en-US" sz="7733" b="1" dirty="0">
              <a:solidFill>
                <a:srgbClr val="00386B"/>
              </a:solidFill>
              <a:latin typeface="Garamond" panose="02020404030301010803" pitchFamily="18" charset="0"/>
            </a:endParaRPr>
          </a:p>
        </p:txBody>
      </p:sp>
      <p:sp>
        <p:nvSpPr>
          <p:cNvPr id="8" name="Subtitle 2">
            <a:extLst>
              <a:ext uri="{FF2B5EF4-FFF2-40B4-BE49-F238E27FC236}">
                <a16:creationId xmlns:a16="http://schemas.microsoft.com/office/drawing/2014/main" id="{4D9872F8-B57F-4FF8-82F7-257BA2E0DCB6}"/>
              </a:ext>
            </a:extLst>
          </p:cNvPr>
          <p:cNvSpPr txBox="1">
            <a:spLocks/>
          </p:cNvSpPr>
          <p:nvPr/>
        </p:nvSpPr>
        <p:spPr bwMode="auto">
          <a:xfrm>
            <a:off x="457200" y="2717801"/>
            <a:ext cx="11277600" cy="19600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t">
            <a:normAutofit/>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charset="0"/>
                <a:cs typeface="ＭＳ Ｐゴシック"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charset="0"/>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charset="0"/>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charset="0"/>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1219170" eaLnBrk="1" fontAlgn="auto" hangingPunct="1">
              <a:spcAft>
                <a:spcPts val="0"/>
              </a:spcAft>
              <a:defRPr/>
            </a:pPr>
            <a:endParaRPr lang="en-US" sz="4267" dirty="0">
              <a:solidFill>
                <a:prstClr val="black">
                  <a:tint val="75000"/>
                </a:prstClr>
              </a:solidFill>
              <a:latin typeface="Garamond" pitchFamily="18" charset="0"/>
              <a:cs typeface="+mn-cs"/>
            </a:endParaRP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Milena Jani, MD, MSc</a:t>
            </a:r>
          </a:p>
          <a:p>
            <a:pPr defTabSz="1219170" eaLnBrk="1" fontAlgn="auto" hangingPunct="1">
              <a:spcAft>
                <a:spcPts val="0"/>
              </a:spcAft>
              <a:defRPr/>
            </a:pPr>
            <a:r>
              <a:rPr lang="en-US" dirty="0">
                <a:solidFill>
                  <a:prstClr val="black">
                    <a:tint val="75000"/>
                  </a:prstClr>
                </a:solidFill>
                <a:latin typeface="Avenir Book" panose="02000503020000020003" pitchFamily="2" charset="0"/>
                <a:cs typeface="Gotham Book" pitchFamily="2" charset="0"/>
              </a:rPr>
              <a:t>Advanced Heart Failure Cardiologist, Corewell Health West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B1D8-4B54-ECA3-A4AD-F1B3F1E8E9F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261A466-4B48-CA7D-4F48-B28CBCCD096F}"/>
              </a:ext>
            </a:extLst>
          </p:cNvPr>
          <p:cNvSpPr>
            <a:spLocks noGrp="1"/>
          </p:cNvSpPr>
          <p:nvPr>
            <p:ph type="title"/>
          </p:nvPr>
        </p:nvSpPr>
        <p:spPr>
          <a:xfrm>
            <a:off x="609600" y="275167"/>
            <a:ext cx="10972800" cy="1143000"/>
          </a:xfrm>
        </p:spPr>
        <p:txBody>
          <a:bodyPr/>
          <a:lstStyle/>
          <a:p>
            <a:pPr eaLnBrk="1" hangingPunct="1"/>
            <a:r>
              <a:rPr lang="en-US" altLang="en-US" dirty="0"/>
              <a:t>Case Presentation</a:t>
            </a:r>
          </a:p>
        </p:txBody>
      </p:sp>
      <p:sp>
        <p:nvSpPr>
          <p:cNvPr id="6" name="Content Placeholder 2">
            <a:extLst>
              <a:ext uri="{FF2B5EF4-FFF2-40B4-BE49-F238E27FC236}">
                <a16:creationId xmlns:a16="http://schemas.microsoft.com/office/drawing/2014/main" id="{01AD5CA1-10EB-7D64-ADB9-B9D1F423D61B}"/>
              </a:ext>
            </a:extLst>
          </p:cNvPr>
          <p:cNvSpPr>
            <a:spLocks noGrp="1"/>
          </p:cNvSpPr>
          <p:nvPr>
            <p:ph idx="1"/>
          </p:nvPr>
        </p:nvSpPr>
        <p:spPr>
          <a:xfrm>
            <a:off x="384464" y="1418168"/>
            <a:ext cx="11197936" cy="4811262"/>
          </a:xfrm>
        </p:spPr>
        <p:txBody>
          <a:bodyPr>
            <a:normAutofit lnSpcReduction="10000"/>
          </a:bodyPr>
          <a:lstStyle/>
          <a:p>
            <a:pPr marL="0" indent="0" eaLnBrk="1" hangingPunct="1">
              <a:buNone/>
            </a:pPr>
            <a:r>
              <a:rPr lang="en-US" altLang="en-US" dirty="0"/>
              <a:t>Patient was implanted with CCM device. Patient showed improvement in NYHA class status to 2.</a:t>
            </a:r>
          </a:p>
          <a:p>
            <a:pPr marL="0" indent="0" eaLnBrk="1" hangingPunct="1">
              <a:buNone/>
            </a:pPr>
            <a:endParaRPr lang="en-US" altLang="en-US" dirty="0"/>
          </a:p>
          <a:p>
            <a:pPr marL="0" indent="0" eaLnBrk="1" hangingPunct="1">
              <a:buNone/>
            </a:pPr>
            <a:r>
              <a:rPr lang="en-US" altLang="en-US" dirty="0"/>
              <a:t>However following a trip to Arizona, he experienced his first hospitalization. His outpatient diuretics were augmented and he was hopeful to avoid hospitalizations</a:t>
            </a:r>
          </a:p>
          <a:p>
            <a:pPr marL="0" indent="0" eaLnBrk="1" hangingPunct="1">
              <a:buNone/>
            </a:pPr>
            <a:endParaRPr lang="en-US" altLang="en-US" dirty="0"/>
          </a:p>
          <a:p>
            <a:pPr marL="0" indent="0" eaLnBrk="1" hangingPunct="1">
              <a:buNone/>
            </a:pPr>
            <a:r>
              <a:rPr lang="en-US" altLang="en-US" dirty="0"/>
              <a:t>He was implanted with </a:t>
            </a:r>
            <a:r>
              <a:rPr lang="en-US" altLang="en-US" dirty="0" err="1"/>
              <a:t>Cardiomems</a:t>
            </a:r>
            <a:r>
              <a:rPr lang="en-US" altLang="en-US" dirty="0"/>
              <a:t> device.</a:t>
            </a:r>
          </a:p>
          <a:p>
            <a:pPr marL="0" indent="0" eaLnBrk="1" hangingPunct="1">
              <a:buNone/>
            </a:pPr>
            <a:endParaRPr lang="en-US" altLang="en-US" dirty="0"/>
          </a:p>
        </p:txBody>
      </p:sp>
    </p:spTree>
    <p:extLst>
      <p:ext uri="{BB962C8B-B14F-4D97-AF65-F5344CB8AC3E}">
        <p14:creationId xmlns:p14="http://schemas.microsoft.com/office/powerpoint/2010/main" val="3162590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093B-A4D2-1388-8ACE-2759C6684F0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9CD3FF2-FB94-A4AE-F790-69DED51A6503}"/>
              </a:ext>
            </a:extLst>
          </p:cNvPr>
          <p:cNvSpPr>
            <a:spLocks noGrp="1"/>
          </p:cNvSpPr>
          <p:nvPr>
            <p:ph type="title"/>
          </p:nvPr>
        </p:nvSpPr>
        <p:spPr>
          <a:xfrm>
            <a:off x="609600" y="275167"/>
            <a:ext cx="10972800" cy="1143000"/>
          </a:xfrm>
        </p:spPr>
        <p:txBody>
          <a:bodyPr/>
          <a:lstStyle/>
          <a:p>
            <a:pPr eaLnBrk="1" hangingPunct="1"/>
            <a:r>
              <a:rPr lang="en-US" altLang="en-US" dirty="0"/>
              <a:t>Case Presentation</a:t>
            </a:r>
          </a:p>
        </p:txBody>
      </p:sp>
      <p:sp>
        <p:nvSpPr>
          <p:cNvPr id="6" name="Content Placeholder 2">
            <a:extLst>
              <a:ext uri="{FF2B5EF4-FFF2-40B4-BE49-F238E27FC236}">
                <a16:creationId xmlns:a16="http://schemas.microsoft.com/office/drawing/2014/main" id="{7935A2B0-C185-8EDD-5F34-F0C89B523FFE}"/>
              </a:ext>
            </a:extLst>
          </p:cNvPr>
          <p:cNvSpPr>
            <a:spLocks noGrp="1"/>
          </p:cNvSpPr>
          <p:nvPr>
            <p:ph idx="1"/>
          </p:nvPr>
        </p:nvSpPr>
        <p:spPr>
          <a:xfrm>
            <a:off x="609600" y="1600202"/>
            <a:ext cx="10972800" cy="4629227"/>
          </a:xfrm>
        </p:spPr>
        <p:txBody>
          <a:bodyPr>
            <a:normAutofit fontScale="92500" lnSpcReduction="10000"/>
          </a:bodyPr>
          <a:lstStyle/>
          <a:p>
            <a:pPr marL="0" indent="0" eaLnBrk="1" hangingPunct="1">
              <a:buNone/>
            </a:pPr>
            <a:r>
              <a:rPr lang="en-US" altLang="en-US" dirty="0"/>
              <a:t>Careful surveillance of </a:t>
            </a:r>
            <a:r>
              <a:rPr lang="en-US" altLang="en-US"/>
              <a:t>Cardiomems</a:t>
            </a:r>
            <a:r>
              <a:rPr lang="en-US" altLang="en-US" dirty="0"/>
              <a:t> and adjustments of diuretics helped the patient avoid hospitalizations for 3 months</a:t>
            </a:r>
          </a:p>
          <a:p>
            <a:pPr marL="0" indent="0" eaLnBrk="1" hangingPunct="1">
              <a:buNone/>
            </a:pPr>
            <a:endParaRPr lang="en-US" altLang="en-US" dirty="0"/>
          </a:p>
          <a:p>
            <a:pPr marL="0" indent="0" eaLnBrk="1" hangingPunct="1">
              <a:buNone/>
            </a:pPr>
            <a:r>
              <a:rPr lang="en-US" altLang="en-US" dirty="0"/>
              <a:t>However, the mean PA pressure remained elevated and symptomatically patient became dyspneic at rest.  </a:t>
            </a:r>
          </a:p>
          <a:p>
            <a:pPr marL="0" indent="0" eaLnBrk="1" hangingPunct="1">
              <a:buNone/>
            </a:pPr>
            <a:endParaRPr lang="en-US" altLang="en-US" dirty="0"/>
          </a:p>
          <a:p>
            <a:pPr marL="0" indent="0" eaLnBrk="1" hangingPunct="1">
              <a:buNone/>
            </a:pPr>
            <a:r>
              <a:rPr lang="en-US" altLang="en-US" b="1" dirty="0"/>
              <a:t>Shared Decision Making: </a:t>
            </a:r>
            <a:r>
              <a:rPr lang="en-US" b="1" dirty="0"/>
              <a:t>LVAD </a:t>
            </a:r>
            <a:r>
              <a:rPr lang="en-US" b="1" dirty="0" err="1"/>
              <a:t>HM3</a:t>
            </a:r>
            <a:endParaRPr lang="en-US" altLang="en-US" b="1" dirty="0"/>
          </a:p>
          <a:p>
            <a:pPr marL="0" indent="0" eaLnBrk="1" hangingPunct="1">
              <a:buNone/>
            </a:pPr>
            <a:endParaRPr lang="en-US" altLang="en-US" dirty="0"/>
          </a:p>
        </p:txBody>
      </p:sp>
    </p:spTree>
    <p:extLst>
      <p:ext uri="{BB962C8B-B14F-4D97-AF65-F5344CB8AC3E}">
        <p14:creationId xmlns:p14="http://schemas.microsoft.com/office/powerpoint/2010/main" val="407188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D6C84-C596-4017-BB79-DCD7464E26C2}"/>
              </a:ext>
            </a:extLst>
          </p:cNvPr>
          <p:cNvSpPr>
            <a:spLocks noGrp="1"/>
          </p:cNvSpPr>
          <p:nvPr>
            <p:ph type="title"/>
          </p:nvPr>
        </p:nvSpPr>
        <p:spPr/>
        <p:txBody>
          <a:bodyPr/>
          <a:lstStyle/>
          <a:p>
            <a:r>
              <a:rPr lang="en-US" dirty="0"/>
              <a:t>Key Messages</a:t>
            </a:r>
          </a:p>
        </p:txBody>
      </p:sp>
      <p:sp>
        <p:nvSpPr>
          <p:cNvPr id="3" name="Content Placeholder 2">
            <a:extLst>
              <a:ext uri="{FF2B5EF4-FFF2-40B4-BE49-F238E27FC236}">
                <a16:creationId xmlns:a16="http://schemas.microsoft.com/office/drawing/2014/main" id="{9C0C01BA-3809-DB84-341E-73D22B82C552}"/>
              </a:ext>
            </a:extLst>
          </p:cNvPr>
          <p:cNvSpPr>
            <a:spLocks noGrp="1"/>
          </p:cNvSpPr>
          <p:nvPr>
            <p:ph idx="1"/>
          </p:nvPr>
        </p:nvSpPr>
        <p:spPr>
          <a:xfrm>
            <a:off x="609600" y="1600201"/>
            <a:ext cx="10972800" cy="4866860"/>
          </a:xfrm>
        </p:spPr>
        <p:txBody>
          <a:bodyPr/>
          <a:lstStyle/>
          <a:p>
            <a:pPr marL="0" indent="0">
              <a:buNone/>
            </a:pPr>
            <a:r>
              <a:rPr lang="en-US" sz="3200" b="1" dirty="0"/>
              <a:t>Need to make thoughtful changes to optimize HF care</a:t>
            </a:r>
          </a:p>
          <a:p>
            <a:pPr marL="0" indent="0">
              <a:buNone/>
            </a:pPr>
            <a:r>
              <a:rPr lang="en-US" sz="3200" dirty="0"/>
              <a:t>	- GDMT and CRT first</a:t>
            </a:r>
          </a:p>
          <a:p>
            <a:pPr marL="0" indent="0">
              <a:buNone/>
            </a:pPr>
            <a:r>
              <a:rPr lang="en-US" sz="3200" dirty="0"/>
              <a:t>	- If persistent symptoms</a:t>
            </a:r>
          </a:p>
          <a:p>
            <a:pPr marL="0" indent="0">
              <a:buNone/>
            </a:pPr>
            <a:r>
              <a:rPr lang="en-US" sz="3200" dirty="0"/>
              <a:t>		-- Consider monitoring strategies and devices such as 		</a:t>
            </a:r>
            <a:r>
              <a:rPr lang="en-US" sz="3200" dirty="0" err="1"/>
              <a:t>HeartLogic</a:t>
            </a:r>
            <a:r>
              <a:rPr lang="en-US" sz="3200" dirty="0"/>
              <a:t> and </a:t>
            </a:r>
            <a:r>
              <a:rPr lang="en-US" sz="3200" dirty="0" err="1"/>
              <a:t>Cardiomems</a:t>
            </a:r>
            <a:endParaRPr lang="en-US" sz="3200" dirty="0"/>
          </a:p>
          <a:p>
            <a:pPr marL="0" indent="0">
              <a:buNone/>
            </a:pPr>
            <a:r>
              <a:rPr lang="en-US" sz="3200" dirty="0"/>
              <a:t>		-- Consider implanted devices such as CCM and BAT</a:t>
            </a:r>
          </a:p>
          <a:p>
            <a:pPr marL="0" indent="0">
              <a:buNone/>
            </a:pPr>
            <a:r>
              <a:rPr lang="en-US" sz="3200" dirty="0"/>
              <a:t>	- Shared decision making is important</a:t>
            </a:r>
          </a:p>
          <a:p>
            <a:pPr marL="0" indent="0">
              <a:buNone/>
            </a:pPr>
            <a:r>
              <a:rPr lang="en-US" sz="3200" dirty="0"/>
              <a:t>	- Do not delay LVAD and heart transplant when appropriate</a:t>
            </a:r>
          </a:p>
        </p:txBody>
      </p:sp>
    </p:spTree>
    <p:extLst>
      <p:ext uri="{BB962C8B-B14F-4D97-AF65-F5344CB8AC3E}">
        <p14:creationId xmlns:p14="http://schemas.microsoft.com/office/powerpoint/2010/main" val="222170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60DA3B0-D4D3-086A-380C-11EDF4FBA1D1}"/>
              </a:ext>
            </a:extLst>
          </p:cNvPr>
          <p:cNvSpPr>
            <a:spLocks noGrp="1"/>
          </p:cNvSpPr>
          <p:nvPr>
            <p:ph type="title"/>
          </p:nvPr>
        </p:nvSpPr>
        <p:spPr>
          <a:xfrm>
            <a:off x="609600" y="275167"/>
            <a:ext cx="10972800" cy="1143000"/>
          </a:xfrm>
        </p:spPr>
        <p:txBody>
          <a:bodyPr/>
          <a:lstStyle/>
          <a:p>
            <a:pPr eaLnBrk="1" hangingPunct="1"/>
            <a:r>
              <a:rPr lang="en-US" altLang="en-US"/>
              <a:t>Disclosures</a:t>
            </a:r>
          </a:p>
        </p:txBody>
      </p:sp>
      <p:sp>
        <p:nvSpPr>
          <p:cNvPr id="6" name="Content Placeholder 2">
            <a:extLst>
              <a:ext uri="{FF2B5EF4-FFF2-40B4-BE49-F238E27FC236}">
                <a16:creationId xmlns:a16="http://schemas.microsoft.com/office/drawing/2014/main" id="{C3134805-C24F-9EF2-8A8C-FE705B335369}"/>
              </a:ext>
            </a:extLst>
          </p:cNvPr>
          <p:cNvSpPr>
            <a:spLocks noGrp="1"/>
          </p:cNvSpPr>
          <p:nvPr>
            <p:ph idx="1"/>
          </p:nvPr>
        </p:nvSpPr>
        <p:spPr>
          <a:xfrm>
            <a:off x="609600" y="1600202"/>
            <a:ext cx="10972800" cy="3759199"/>
          </a:xfrm>
        </p:spPr>
        <p:txBody>
          <a:bodyPr/>
          <a:lstStyle/>
          <a:p>
            <a:pPr marL="0" indent="0" eaLnBrk="1" hangingPunct="1">
              <a:buNone/>
            </a:pPr>
            <a:r>
              <a:rPr lang="en-US" altLang="en-US" dirty="0"/>
              <a:t>None</a:t>
            </a:r>
          </a:p>
        </p:txBody>
      </p:sp>
    </p:spTree>
    <p:extLst>
      <p:ext uri="{BB962C8B-B14F-4D97-AF65-F5344CB8AC3E}">
        <p14:creationId xmlns:p14="http://schemas.microsoft.com/office/powerpoint/2010/main" val="278459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3E6B-B836-65B7-0111-257549BF5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8AF21-1FD8-F6DE-D553-4201E2CFC76C}"/>
              </a:ext>
            </a:extLst>
          </p:cNvPr>
          <p:cNvSpPr>
            <a:spLocks noGrp="1"/>
          </p:cNvSpPr>
          <p:nvPr>
            <p:ph type="title"/>
          </p:nvPr>
        </p:nvSpPr>
        <p:spPr/>
        <p:txBody>
          <a:bodyPr/>
          <a:lstStyle/>
          <a:p>
            <a:r>
              <a:rPr lang="en-US" dirty="0"/>
              <a:t>Objectives: Stepwise Device therapy</a:t>
            </a:r>
          </a:p>
        </p:txBody>
      </p:sp>
      <p:sp>
        <p:nvSpPr>
          <p:cNvPr id="3" name="Content Placeholder 2">
            <a:extLst>
              <a:ext uri="{FF2B5EF4-FFF2-40B4-BE49-F238E27FC236}">
                <a16:creationId xmlns:a16="http://schemas.microsoft.com/office/drawing/2014/main" id="{613C2965-78F4-13DF-55D5-6C57036EEF42}"/>
              </a:ext>
            </a:extLst>
          </p:cNvPr>
          <p:cNvSpPr>
            <a:spLocks noGrp="1"/>
          </p:cNvSpPr>
          <p:nvPr>
            <p:ph idx="1"/>
          </p:nvPr>
        </p:nvSpPr>
        <p:spPr>
          <a:xfrm>
            <a:off x="609600" y="1600200"/>
            <a:ext cx="10972800" cy="4445757"/>
          </a:xfrm>
        </p:spPr>
        <p:txBody>
          <a:bodyPr/>
          <a:lstStyle/>
          <a:p>
            <a:pPr marL="0" indent="0">
              <a:buNone/>
            </a:pPr>
            <a:r>
              <a:rPr lang="en-US" dirty="0"/>
              <a:t>Demonstrate how to sequence and integrate monitoring and therapeutic devices into HF care pathways to reduce hospitalizations and improve quality of life. </a:t>
            </a:r>
          </a:p>
        </p:txBody>
      </p:sp>
    </p:spTree>
    <p:extLst>
      <p:ext uri="{BB962C8B-B14F-4D97-AF65-F5344CB8AC3E}">
        <p14:creationId xmlns:p14="http://schemas.microsoft.com/office/powerpoint/2010/main" val="364018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8D749B-4094-362D-3C37-D0BE783A3137}"/>
              </a:ext>
            </a:extLst>
          </p:cNvPr>
          <p:cNvSpPr/>
          <p:nvPr/>
        </p:nvSpPr>
        <p:spPr>
          <a:xfrm>
            <a:off x="4359561" y="4012911"/>
            <a:ext cx="2413085" cy="174120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t>Red zone </a:t>
            </a:r>
          </a:p>
        </p:txBody>
      </p:sp>
      <p:grpSp>
        <p:nvGrpSpPr>
          <p:cNvPr id="9" name="Group 8">
            <a:extLst>
              <a:ext uri="{FF2B5EF4-FFF2-40B4-BE49-F238E27FC236}">
                <a16:creationId xmlns:a16="http://schemas.microsoft.com/office/drawing/2014/main" id="{FB7FEDF8-FC97-6AB4-AB46-C3AF5CB46082}"/>
              </a:ext>
            </a:extLst>
          </p:cNvPr>
          <p:cNvGrpSpPr/>
          <p:nvPr/>
        </p:nvGrpSpPr>
        <p:grpSpPr>
          <a:xfrm>
            <a:off x="1968661" y="1745736"/>
            <a:ext cx="7884230" cy="3578837"/>
            <a:chOff x="1968661" y="1745736"/>
            <a:chExt cx="7884230" cy="3578837"/>
          </a:xfrm>
        </p:grpSpPr>
        <p:sp>
          <p:nvSpPr>
            <p:cNvPr id="4" name="Rectangle 3">
              <a:extLst>
                <a:ext uri="{FF2B5EF4-FFF2-40B4-BE49-F238E27FC236}">
                  <a16:creationId xmlns:a16="http://schemas.microsoft.com/office/drawing/2014/main" id="{CCAAA65D-B2CB-5FEE-3F33-DA01094311CC}"/>
                </a:ext>
              </a:extLst>
            </p:cNvPr>
            <p:cNvSpPr/>
            <p:nvPr/>
          </p:nvSpPr>
          <p:spPr>
            <a:xfrm>
              <a:off x="1968661" y="1871174"/>
              <a:ext cx="2257142" cy="16108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5"/>
                  </a:solidFill>
                </a:rPr>
                <a:t>Optimization phase </a:t>
              </a:r>
            </a:p>
          </p:txBody>
        </p:sp>
        <p:sp>
          <p:nvSpPr>
            <p:cNvPr id="5" name="Rectangle 4">
              <a:extLst>
                <a:ext uri="{FF2B5EF4-FFF2-40B4-BE49-F238E27FC236}">
                  <a16:creationId xmlns:a16="http://schemas.microsoft.com/office/drawing/2014/main" id="{D2484EC9-0AA1-A6CE-2538-11F1276AFD6B}"/>
                </a:ext>
              </a:extLst>
            </p:cNvPr>
            <p:cNvSpPr/>
            <p:nvPr/>
          </p:nvSpPr>
          <p:spPr>
            <a:xfrm>
              <a:off x="6906405" y="1745736"/>
              <a:ext cx="2946486" cy="1992084"/>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66"/>
                  </a:solidFill>
                </a:rPr>
                <a:t>Maintenance phase</a:t>
              </a:r>
            </a:p>
          </p:txBody>
        </p:sp>
        <p:sp>
          <p:nvSpPr>
            <p:cNvPr id="7" name="Arrow: Right 6">
              <a:extLst>
                <a:ext uri="{FF2B5EF4-FFF2-40B4-BE49-F238E27FC236}">
                  <a16:creationId xmlns:a16="http://schemas.microsoft.com/office/drawing/2014/main" id="{71392CC1-3A52-74CF-6330-397D43E4B4BB}"/>
                </a:ext>
              </a:extLst>
            </p:cNvPr>
            <p:cNvSpPr/>
            <p:nvPr/>
          </p:nvSpPr>
          <p:spPr>
            <a:xfrm>
              <a:off x="4999414" y="2392020"/>
              <a:ext cx="1133380" cy="6995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urved Left 7">
              <a:extLst>
                <a:ext uri="{FF2B5EF4-FFF2-40B4-BE49-F238E27FC236}">
                  <a16:creationId xmlns:a16="http://schemas.microsoft.com/office/drawing/2014/main" id="{F75C098E-B462-3784-6CF9-0DDF0173475D}"/>
                </a:ext>
              </a:extLst>
            </p:cNvPr>
            <p:cNvSpPr/>
            <p:nvPr/>
          </p:nvSpPr>
          <p:spPr>
            <a:xfrm rot="1628422">
              <a:off x="7600531" y="4058875"/>
              <a:ext cx="731520" cy="121615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Left 9">
              <a:extLst>
                <a:ext uri="{FF2B5EF4-FFF2-40B4-BE49-F238E27FC236}">
                  <a16:creationId xmlns:a16="http://schemas.microsoft.com/office/drawing/2014/main" id="{EE128BD7-C95F-D383-D5B8-C79F73DE52CA}"/>
                </a:ext>
              </a:extLst>
            </p:cNvPr>
            <p:cNvSpPr/>
            <p:nvPr/>
          </p:nvSpPr>
          <p:spPr>
            <a:xfrm rot="19045660" flipH="1">
              <a:off x="3042093" y="4108421"/>
              <a:ext cx="622667" cy="1216152"/>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Title 1">
            <a:extLst>
              <a:ext uri="{FF2B5EF4-FFF2-40B4-BE49-F238E27FC236}">
                <a16:creationId xmlns:a16="http://schemas.microsoft.com/office/drawing/2014/main" id="{6F8C86B5-789F-38F6-9F3D-19C3FE2C38B2}"/>
              </a:ext>
            </a:extLst>
          </p:cNvPr>
          <p:cNvSpPr>
            <a:spLocks noGrp="1"/>
          </p:cNvSpPr>
          <p:nvPr>
            <p:ph type="title"/>
          </p:nvPr>
        </p:nvSpPr>
        <p:spPr>
          <a:xfrm>
            <a:off x="609600" y="274638"/>
            <a:ext cx="10972800" cy="1143000"/>
          </a:xfrm>
        </p:spPr>
        <p:txBody>
          <a:bodyPr/>
          <a:lstStyle/>
          <a:p>
            <a:pPr eaLnBrk="1" hangingPunct="1"/>
            <a:r>
              <a:rPr lang="en-US" altLang="en-US" dirty="0"/>
              <a:t> The 3 Buckets</a:t>
            </a:r>
          </a:p>
        </p:txBody>
      </p:sp>
    </p:spTree>
    <p:extLst>
      <p:ext uri="{BB962C8B-B14F-4D97-AF65-F5344CB8AC3E}">
        <p14:creationId xmlns:p14="http://schemas.microsoft.com/office/powerpoint/2010/main" val="2171696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B477B-A064-F112-D791-80266EC54E8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4E859E6-597D-38CB-3E9F-0A690A631ACF}"/>
              </a:ext>
            </a:extLst>
          </p:cNvPr>
          <p:cNvSpPr>
            <a:spLocks noGrp="1"/>
          </p:cNvSpPr>
          <p:nvPr>
            <p:ph type="title"/>
          </p:nvPr>
        </p:nvSpPr>
        <p:spPr>
          <a:xfrm>
            <a:off x="609600" y="275167"/>
            <a:ext cx="10972800" cy="1143000"/>
          </a:xfrm>
        </p:spPr>
        <p:txBody>
          <a:bodyPr/>
          <a:lstStyle/>
          <a:p>
            <a:pPr eaLnBrk="1" hangingPunct="1"/>
            <a:r>
              <a:rPr lang="en-US" altLang="en-US" dirty="0"/>
              <a:t>Case Presentation</a:t>
            </a:r>
          </a:p>
        </p:txBody>
      </p:sp>
      <p:sp>
        <p:nvSpPr>
          <p:cNvPr id="6" name="Content Placeholder 2">
            <a:extLst>
              <a:ext uri="{FF2B5EF4-FFF2-40B4-BE49-F238E27FC236}">
                <a16:creationId xmlns:a16="http://schemas.microsoft.com/office/drawing/2014/main" id="{0BBF3D9B-E862-0AA5-FEEE-36A072123FEF}"/>
              </a:ext>
            </a:extLst>
          </p:cNvPr>
          <p:cNvSpPr>
            <a:spLocks noGrp="1"/>
          </p:cNvSpPr>
          <p:nvPr>
            <p:ph idx="1"/>
          </p:nvPr>
        </p:nvSpPr>
        <p:spPr>
          <a:xfrm>
            <a:off x="609600" y="1600202"/>
            <a:ext cx="10972800" cy="3759199"/>
          </a:xfrm>
        </p:spPr>
        <p:txBody>
          <a:bodyPr/>
          <a:lstStyle/>
          <a:p>
            <a:r>
              <a:rPr lang="en-US" dirty="0"/>
              <a:t>74M, ischemic cardiomyopathy</a:t>
            </a:r>
          </a:p>
          <a:p>
            <a:r>
              <a:rPr lang="en-US" dirty="0"/>
              <a:t>NYHA </a:t>
            </a:r>
            <a:r>
              <a:rPr lang="en-US" dirty="0" err="1"/>
              <a:t>IIIb</a:t>
            </a:r>
            <a:r>
              <a:rPr lang="en-US" dirty="0"/>
              <a:t> </a:t>
            </a:r>
          </a:p>
          <a:p>
            <a:r>
              <a:rPr lang="en-US" dirty="0"/>
              <a:t>GDMT has been optimized</a:t>
            </a:r>
          </a:p>
          <a:p>
            <a:r>
              <a:rPr lang="en-US" altLang="en-US" dirty="0"/>
              <a:t>EKG reveals sinus rhythm with LBBB</a:t>
            </a:r>
          </a:p>
          <a:p>
            <a:r>
              <a:rPr lang="en-US" altLang="en-US" dirty="0"/>
              <a:t>Echocardiogram reveals LVEF 22% and moderate mitral regurgitation. </a:t>
            </a:r>
          </a:p>
          <a:p>
            <a:endParaRPr lang="en-US" dirty="0"/>
          </a:p>
        </p:txBody>
      </p:sp>
    </p:spTree>
    <p:extLst>
      <p:ext uri="{BB962C8B-B14F-4D97-AF65-F5344CB8AC3E}">
        <p14:creationId xmlns:p14="http://schemas.microsoft.com/office/powerpoint/2010/main" val="1147735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9BBE-4626-CF96-BF3D-F0DDC27E5B3E}"/>
              </a:ext>
            </a:extLst>
          </p:cNvPr>
          <p:cNvSpPr>
            <a:spLocks noGrp="1"/>
          </p:cNvSpPr>
          <p:nvPr>
            <p:ph type="title"/>
          </p:nvPr>
        </p:nvSpPr>
        <p:spPr/>
        <p:txBody>
          <a:bodyPr/>
          <a:lstStyle/>
          <a:p>
            <a:r>
              <a:rPr lang="en-US" dirty="0"/>
              <a:t>Questions to consider</a:t>
            </a:r>
          </a:p>
        </p:txBody>
      </p:sp>
      <p:sp>
        <p:nvSpPr>
          <p:cNvPr id="6" name="Content Placeholder 5">
            <a:extLst>
              <a:ext uri="{FF2B5EF4-FFF2-40B4-BE49-F238E27FC236}">
                <a16:creationId xmlns:a16="http://schemas.microsoft.com/office/drawing/2014/main" id="{87BED417-AD07-16E2-04F1-283C1FD7EEAD}"/>
              </a:ext>
            </a:extLst>
          </p:cNvPr>
          <p:cNvSpPr>
            <a:spLocks noGrp="1"/>
          </p:cNvSpPr>
          <p:nvPr>
            <p:ph idx="1"/>
          </p:nvPr>
        </p:nvSpPr>
        <p:spPr>
          <a:xfrm>
            <a:off x="609600" y="1600200"/>
            <a:ext cx="10972800" cy="4662377"/>
          </a:xfrm>
        </p:spPr>
        <p:txBody>
          <a:bodyPr>
            <a:normAutofit fontScale="77500" lnSpcReduction="20000"/>
          </a:bodyPr>
          <a:lstStyle/>
          <a:p>
            <a:pPr marL="0" indent="0">
              <a:buNone/>
            </a:pPr>
            <a:r>
              <a:rPr lang="en-US" dirty="0"/>
              <a:t>Has CRT been considered and optimized?</a:t>
            </a:r>
          </a:p>
          <a:p>
            <a:pPr marL="0" indent="0">
              <a:buNone/>
            </a:pPr>
            <a:endParaRPr lang="en-US" dirty="0"/>
          </a:p>
          <a:p>
            <a:pPr marL="0" indent="0">
              <a:buNone/>
            </a:pPr>
            <a:r>
              <a:rPr lang="en-US" dirty="0"/>
              <a:t>Would the patient benefit from HF monitoring strategies?</a:t>
            </a:r>
          </a:p>
          <a:p>
            <a:pPr marL="0" indent="0">
              <a:buNone/>
            </a:pPr>
            <a:endParaRPr lang="en-US" dirty="0"/>
          </a:p>
          <a:p>
            <a:pPr marL="0" indent="0">
              <a:buNone/>
            </a:pPr>
            <a:r>
              <a:rPr lang="en-US" dirty="0"/>
              <a:t>Would the patient benefit from implanted device therapies?</a:t>
            </a:r>
          </a:p>
          <a:p>
            <a:pPr marL="0" indent="0">
              <a:buNone/>
            </a:pPr>
            <a:endParaRPr lang="en-US" dirty="0"/>
          </a:p>
          <a:p>
            <a:pPr marL="0" indent="0">
              <a:buNone/>
            </a:pPr>
            <a:r>
              <a:rPr lang="en-US" dirty="0"/>
              <a:t>Would the patient benefit from (and be a candidate for) LVAD or transplant?</a:t>
            </a:r>
          </a:p>
        </p:txBody>
      </p:sp>
    </p:spTree>
    <p:extLst>
      <p:ext uri="{BB962C8B-B14F-4D97-AF65-F5344CB8AC3E}">
        <p14:creationId xmlns:p14="http://schemas.microsoft.com/office/powerpoint/2010/main" val="96678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B9E77-B884-8573-AD1A-7B779927A2C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E18C643-94A6-120C-95AA-4784C1DC3855}"/>
              </a:ext>
            </a:extLst>
          </p:cNvPr>
          <p:cNvSpPr>
            <a:spLocks noGrp="1"/>
          </p:cNvSpPr>
          <p:nvPr>
            <p:ph type="title"/>
          </p:nvPr>
        </p:nvSpPr>
        <p:spPr>
          <a:xfrm>
            <a:off x="609600" y="275167"/>
            <a:ext cx="10972800" cy="1143000"/>
          </a:xfrm>
        </p:spPr>
        <p:txBody>
          <a:bodyPr/>
          <a:lstStyle/>
          <a:p>
            <a:pPr eaLnBrk="1" hangingPunct="1"/>
            <a:r>
              <a:rPr lang="en-US" altLang="en-US" dirty="0"/>
              <a:t>Case Presentation</a:t>
            </a:r>
          </a:p>
        </p:txBody>
      </p:sp>
      <p:sp>
        <p:nvSpPr>
          <p:cNvPr id="6" name="Content Placeholder 2">
            <a:extLst>
              <a:ext uri="{FF2B5EF4-FFF2-40B4-BE49-F238E27FC236}">
                <a16:creationId xmlns:a16="http://schemas.microsoft.com/office/drawing/2014/main" id="{3F31F587-6162-8EA6-EE3D-56FE5CE3D1D2}"/>
              </a:ext>
            </a:extLst>
          </p:cNvPr>
          <p:cNvSpPr>
            <a:spLocks noGrp="1"/>
          </p:cNvSpPr>
          <p:nvPr>
            <p:ph idx="1"/>
          </p:nvPr>
        </p:nvSpPr>
        <p:spPr>
          <a:xfrm>
            <a:off x="609600" y="1600202"/>
            <a:ext cx="10972800" cy="4629227"/>
          </a:xfrm>
        </p:spPr>
        <p:txBody>
          <a:bodyPr>
            <a:normAutofit/>
          </a:bodyPr>
          <a:lstStyle/>
          <a:p>
            <a:pPr marL="0" indent="0" eaLnBrk="1" hangingPunct="1">
              <a:buNone/>
            </a:pPr>
            <a:r>
              <a:rPr lang="en-US" altLang="en-US" dirty="0"/>
              <a:t>Patient continued to have active surveillance</a:t>
            </a:r>
          </a:p>
          <a:p>
            <a:pPr marL="0" indent="0" eaLnBrk="1" hangingPunct="1">
              <a:buNone/>
            </a:pPr>
            <a:r>
              <a:rPr lang="en-US" altLang="en-US" dirty="0"/>
              <a:t>Still with persistent HF symptoms despite GDMT+ CRT</a:t>
            </a:r>
          </a:p>
          <a:p>
            <a:pPr marL="0" indent="0" eaLnBrk="1" hangingPunct="1">
              <a:buNone/>
            </a:pPr>
            <a:r>
              <a:rPr lang="en-US" altLang="en-US" dirty="0"/>
              <a:t>NYHA 3b and 3 hospitalizations, with escalation of diuretic therapy</a:t>
            </a:r>
          </a:p>
          <a:p>
            <a:pPr marL="0" indent="0" eaLnBrk="1" hangingPunct="1">
              <a:buNone/>
            </a:pPr>
            <a:r>
              <a:rPr lang="en-US" altLang="en-US" dirty="0" err="1"/>
              <a:t>HeartLogic</a:t>
            </a:r>
            <a:r>
              <a:rPr lang="en-US" altLang="en-US" dirty="0"/>
              <a:t> Score &gt;16</a:t>
            </a:r>
          </a:p>
          <a:p>
            <a:pPr marL="0" indent="0" eaLnBrk="1" hangingPunct="1">
              <a:buNone/>
            </a:pPr>
            <a:r>
              <a:rPr lang="en-US" altLang="en-US" dirty="0"/>
              <a:t>An Echocardiogram reveals LVEF 25% an LV internal dimension of 6.3 cm and moderate-severe MR</a:t>
            </a:r>
          </a:p>
          <a:p>
            <a:pPr marL="0" indent="0" eaLnBrk="1" hangingPunct="1">
              <a:buNone/>
            </a:pPr>
            <a:endParaRPr lang="en-US" altLang="en-US" dirty="0"/>
          </a:p>
        </p:txBody>
      </p:sp>
    </p:spTree>
    <p:extLst>
      <p:ext uri="{BB962C8B-B14F-4D97-AF65-F5344CB8AC3E}">
        <p14:creationId xmlns:p14="http://schemas.microsoft.com/office/powerpoint/2010/main" val="346050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76DA4-4143-965A-ECF2-075EFD24E7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5E85A40-49F8-D16C-A7CB-FDFCA4038367}"/>
              </a:ext>
            </a:extLst>
          </p:cNvPr>
          <p:cNvSpPr>
            <a:spLocks noGrp="1"/>
          </p:cNvSpPr>
          <p:nvPr>
            <p:ph type="title"/>
          </p:nvPr>
        </p:nvSpPr>
        <p:spPr/>
        <p:txBody>
          <a:bodyPr/>
          <a:lstStyle/>
          <a:p>
            <a:r>
              <a:rPr lang="en-US" dirty="0"/>
              <a:t>Case Presentation</a:t>
            </a:r>
          </a:p>
        </p:txBody>
      </p:sp>
      <p:sp>
        <p:nvSpPr>
          <p:cNvPr id="6" name="Content Placeholder 5">
            <a:extLst>
              <a:ext uri="{FF2B5EF4-FFF2-40B4-BE49-F238E27FC236}">
                <a16:creationId xmlns:a16="http://schemas.microsoft.com/office/drawing/2014/main" id="{88C01E04-35EE-0E0A-4C47-27685DDF80C4}"/>
              </a:ext>
            </a:extLst>
          </p:cNvPr>
          <p:cNvSpPr>
            <a:spLocks noGrp="1"/>
          </p:cNvSpPr>
          <p:nvPr>
            <p:ph idx="1"/>
          </p:nvPr>
        </p:nvSpPr>
        <p:spPr>
          <a:xfrm>
            <a:off x="609600" y="1200151"/>
            <a:ext cx="10743344" cy="4769134"/>
          </a:xfrm>
        </p:spPr>
        <p:txBody>
          <a:bodyPr/>
          <a:lstStyle/>
          <a:p>
            <a:r>
              <a:rPr lang="en-US" dirty="0"/>
              <a:t>What would you do (GDMT optimized)?</a:t>
            </a:r>
          </a:p>
          <a:p>
            <a:pPr lvl="1"/>
            <a:r>
              <a:rPr lang="en-US" dirty="0"/>
              <a:t>Consider candidacy of MV TEER?</a:t>
            </a:r>
          </a:p>
          <a:p>
            <a:pPr lvl="1"/>
            <a:r>
              <a:rPr lang="en-US" dirty="0"/>
              <a:t>Consider remote PA sensor implant?</a:t>
            </a:r>
          </a:p>
          <a:p>
            <a:pPr lvl="1"/>
            <a:r>
              <a:rPr lang="en-US" dirty="0"/>
              <a:t>Consider CCM or BAT?</a:t>
            </a:r>
          </a:p>
          <a:p>
            <a:pPr lvl="1"/>
            <a:r>
              <a:rPr lang="en-US" dirty="0"/>
              <a:t>Consider LVAD or </a:t>
            </a:r>
            <a:r>
              <a:rPr lang="en-US" dirty="0" err="1"/>
              <a:t>TXP</a:t>
            </a:r>
            <a:r>
              <a:rPr lang="en-US" dirty="0"/>
              <a:t>?</a:t>
            </a:r>
          </a:p>
          <a:p>
            <a:pPr lvl="1"/>
            <a:endParaRPr lang="en-US" dirty="0"/>
          </a:p>
        </p:txBody>
      </p:sp>
    </p:spTree>
    <p:extLst>
      <p:ext uri="{BB962C8B-B14F-4D97-AF65-F5344CB8AC3E}">
        <p14:creationId xmlns:p14="http://schemas.microsoft.com/office/powerpoint/2010/main" val="159424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5B860B-4C70-666E-E2B3-0ABCCD4E95E4}"/>
              </a:ext>
            </a:extLst>
          </p:cNvPr>
          <p:cNvSpPr>
            <a:spLocks noGrp="1"/>
          </p:cNvSpPr>
          <p:nvPr>
            <p:ph type="title"/>
          </p:nvPr>
        </p:nvSpPr>
        <p:spPr/>
        <p:txBody>
          <a:bodyPr/>
          <a:lstStyle/>
          <a:p>
            <a:r>
              <a:rPr lang="en-US" dirty="0"/>
              <a:t>Timing of Device Therapy?</a:t>
            </a:r>
          </a:p>
        </p:txBody>
      </p:sp>
      <p:sp>
        <p:nvSpPr>
          <p:cNvPr id="2" name="TextBox 1">
            <a:extLst>
              <a:ext uri="{FF2B5EF4-FFF2-40B4-BE49-F238E27FC236}">
                <a16:creationId xmlns:a16="http://schemas.microsoft.com/office/drawing/2014/main" id="{205BE9B6-698A-9EA1-D3C6-0F5191BA2674}"/>
              </a:ext>
            </a:extLst>
          </p:cNvPr>
          <p:cNvSpPr txBox="1"/>
          <p:nvPr/>
        </p:nvSpPr>
        <p:spPr>
          <a:xfrm>
            <a:off x="315523" y="5473005"/>
            <a:ext cx="2932973" cy="369332"/>
          </a:xfrm>
          <a:prstGeom prst="rect">
            <a:avLst/>
          </a:prstGeom>
          <a:noFill/>
          <a:ln w="25400">
            <a:solidFill>
              <a:srgbClr val="FF0000"/>
            </a:solidFill>
          </a:ln>
        </p:spPr>
        <p:txBody>
          <a:bodyPr wrap="square" rtlCol="0">
            <a:spAutoFit/>
          </a:bodyPr>
          <a:lstStyle/>
          <a:p>
            <a:r>
              <a:rPr lang="en-US" b="1" dirty="0">
                <a:solidFill>
                  <a:schemeClr val="accent5"/>
                </a:solidFill>
                <a:latin typeface="Calibri" panose="020F0502020204030204" pitchFamily="34" charset="0"/>
                <a:cs typeface="Calibri" panose="020F0502020204030204" pitchFamily="34" charset="0"/>
              </a:rPr>
              <a:t>Risk and Benefit Assessment </a:t>
            </a:r>
          </a:p>
        </p:txBody>
      </p:sp>
      <p:pic>
        <p:nvPicPr>
          <p:cNvPr id="7" name="Picture 6">
            <a:extLst>
              <a:ext uri="{FF2B5EF4-FFF2-40B4-BE49-F238E27FC236}">
                <a16:creationId xmlns:a16="http://schemas.microsoft.com/office/drawing/2014/main" id="{8495AB3F-048A-A475-EF9A-FF67C54A6A3B}"/>
              </a:ext>
            </a:extLst>
          </p:cNvPr>
          <p:cNvPicPr>
            <a:picLocks noChangeAspect="1"/>
          </p:cNvPicPr>
          <p:nvPr/>
        </p:nvPicPr>
        <p:blipFill>
          <a:blip r:embed="rId3"/>
          <a:srcRect l="42663" t="33556" r="11902" b="21791"/>
          <a:stretch>
            <a:fillRect/>
          </a:stretch>
        </p:blipFill>
        <p:spPr>
          <a:xfrm>
            <a:off x="3873357" y="1722849"/>
            <a:ext cx="7037798" cy="4322929"/>
          </a:xfrm>
          <a:prstGeom prst="rect">
            <a:avLst/>
          </a:prstGeom>
        </p:spPr>
      </p:pic>
      <p:sp>
        <p:nvSpPr>
          <p:cNvPr id="3" name="TextBox 2">
            <a:extLst>
              <a:ext uri="{FF2B5EF4-FFF2-40B4-BE49-F238E27FC236}">
                <a16:creationId xmlns:a16="http://schemas.microsoft.com/office/drawing/2014/main" id="{57FFB770-8C9B-0C3E-7924-A5DCEF28CB1A}"/>
              </a:ext>
            </a:extLst>
          </p:cNvPr>
          <p:cNvSpPr txBox="1"/>
          <p:nvPr/>
        </p:nvSpPr>
        <p:spPr>
          <a:xfrm>
            <a:off x="4693295" y="4919007"/>
            <a:ext cx="1796902" cy="1477328"/>
          </a:xfrm>
          <a:prstGeom prst="rect">
            <a:avLst/>
          </a:prstGeom>
          <a:solidFill>
            <a:schemeClr val="bg1"/>
          </a:solidFill>
        </p:spPr>
        <p:txBody>
          <a:bodyPr wrap="square" rtlCol="0">
            <a:spAutoFit/>
          </a:bodyPr>
          <a:lstStyle/>
          <a:p>
            <a:r>
              <a:rPr lang="en-US" b="1" dirty="0">
                <a:solidFill>
                  <a:srgbClr val="FF0000"/>
                </a:solidFill>
              </a:rPr>
              <a:t>GDMT</a:t>
            </a:r>
          </a:p>
          <a:p>
            <a:r>
              <a:rPr lang="en-US" b="1" dirty="0">
                <a:solidFill>
                  <a:srgbClr val="FF0000"/>
                </a:solidFill>
              </a:rPr>
              <a:t>ICD / CRT</a:t>
            </a:r>
          </a:p>
          <a:p>
            <a:r>
              <a:rPr lang="en-US" b="1" dirty="0">
                <a:solidFill>
                  <a:srgbClr val="FF0000"/>
                </a:solidFill>
              </a:rPr>
              <a:t>PAP monitoring</a:t>
            </a:r>
          </a:p>
          <a:p>
            <a:r>
              <a:rPr lang="en-US" b="1" dirty="0">
                <a:solidFill>
                  <a:srgbClr val="FF0000"/>
                </a:solidFill>
              </a:rPr>
              <a:t>CCM</a:t>
            </a:r>
          </a:p>
          <a:p>
            <a:r>
              <a:rPr lang="en-US" b="1" dirty="0">
                <a:solidFill>
                  <a:srgbClr val="FF0000"/>
                </a:solidFill>
              </a:rPr>
              <a:t>BAT</a:t>
            </a:r>
          </a:p>
        </p:txBody>
      </p:sp>
    </p:spTree>
    <p:extLst>
      <p:ext uri="{BB962C8B-B14F-4D97-AF65-F5344CB8AC3E}">
        <p14:creationId xmlns:p14="http://schemas.microsoft.com/office/powerpoint/2010/main" val="4376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ACC 16:9 Master">
  <a:themeElements>
    <a:clrScheme name="ACC">
      <a:dk1>
        <a:srgbClr val="00386B"/>
      </a:dk1>
      <a:lt1>
        <a:sysClr val="window" lastClr="FFFFFF"/>
      </a:lt1>
      <a:dk2>
        <a:srgbClr val="00386B"/>
      </a:dk2>
      <a:lt2>
        <a:srgbClr val="EEECE1"/>
      </a:lt2>
      <a:accent1>
        <a:srgbClr val="C6D9F0"/>
      </a:accent1>
      <a:accent2>
        <a:srgbClr val="8DB3E2"/>
      </a:accent2>
      <a:accent3>
        <a:srgbClr val="548DD4"/>
      </a:accent3>
      <a:accent4>
        <a:srgbClr val="17365D"/>
      </a:accent4>
      <a:accent5>
        <a:srgbClr val="0F243E"/>
      </a:accent5>
      <a:accent6>
        <a:srgbClr val="7F7F7F"/>
      </a:accent6>
      <a:hlink>
        <a:srgbClr val="006ED2"/>
      </a:hlink>
      <a:folHlink>
        <a:srgbClr val="A5A5A5"/>
      </a:folHlink>
    </a:clrScheme>
    <a:fontScheme name="Custom 2">
      <a:majorFont>
        <a:latin typeface="Garamond"/>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c199bd-0fd1-43d0-adf8-ccae5ac912c5">
      <Terms xmlns="http://schemas.microsoft.com/office/infopath/2007/PartnerControls"/>
    </lcf76f155ced4ddcb4097134ff3c332f>
    <TaxCatchAll xmlns="a7c2df03-2c57-4563-bd1b-d20ca5577cf1" xsi:nil="true"/>
    <SharedWithUsers xmlns="e60346e4-a40b-408d-9221-90cad8bc9704">
      <UserInfo>
        <DisplayName>Christine Tebben (ACCF Temporary)</DisplayName>
        <AccountId>3130</AccountId>
        <AccountType/>
      </UserInfo>
      <UserInfo>
        <DisplayName>Christopher Salazar</DisplayName>
        <AccountId>2269</AccountId>
        <AccountType/>
      </UserInfo>
      <UserInfo>
        <DisplayName>Tom Guarino</DisplayName>
        <AccountId>2815</AccountId>
        <AccountType/>
      </UserInfo>
      <UserInfo>
        <DisplayName>Joycelyn Newell</DisplayName>
        <AccountId>2271</AccountId>
        <AccountType/>
      </UserInfo>
      <UserInfo>
        <DisplayName>Monique Montoya</DisplayName>
        <AccountId>142</AccountId>
        <AccountType/>
      </UserInfo>
      <UserInfo>
        <DisplayName>Kristen Doermann</DisplayName>
        <AccountId>25</AccountId>
        <AccountType/>
      </UserInfo>
      <UserInfo>
        <DisplayName>Victoria Shifflett</DisplayName>
        <AccountId>101</AccountId>
        <AccountType/>
      </UserInfo>
      <UserInfo>
        <DisplayName>Kristen Green</DisplayName>
        <AccountId>131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964F702268F24AB77AF102F953CB95" ma:contentTypeVersion="17" ma:contentTypeDescription="Create a new document." ma:contentTypeScope="" ma:versionID="608ab690b66c2bafb563cd5239004717">
  <xsd:schema xmlns:xsd="http://www.w3.org/2001/XMLSchema" xmlns:xs="http://www.w3.org/2001/XMLSchema" xmlns:p="http://schemas.microsoft.com/office/2006/metadata/properties" xmlns:ns2="33c199bd-0fd1-43d0-adf8-ccae5ac912c5" xmlns:ns3="e60346e4-a40b-408d-9221-90cad8bc9704" xmlns:ns4="a7c2df03-2c57-4563-bd1b-d20ca5577cf1" targetNamespace="http://schemas.microsoft.com/office/2006/metadata/properties" ma:root="true" ma:fieldsID="d4d16705a8006a40868488454fb961f5" ns2:_="" ns3:_="" ns4:_="">
    <xsd:import namespace="33c199bd-0fd1-43d0-adf8-ccae5ac912c5"/>
    <xsd:import namespace="e60346e4-a40b-408d-9221-90cad8bc9704"/>
    <xsd:import namespace="a7c2df03-2c57-4563-bd1b-d20ca5577cf1"/>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AutoTags" minOccurs="0"/>
                <xsd:element ref="ns3:SharedWithUsers" minOccurs="0"/>
                <xsd:element ref="ns3:SharedWithDetails" minOccurs="0"/>
                <xsd:element ref="ns2:MediaServiceDateTaken"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199bd-0fd1-43d0-adf8-ccae5ac912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AutoTags" ma:index="11"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3e3af3-952a-489a-92e3-1b940fa3d3f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0346e4-a40b-408d-9221-90cad8bc97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7c2df03-2c57-4563-bd1b-d20ca5577cf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E56E471C-75CF-4730-B23E-D0B8022D8FBC}" ma:internalName="TaxCatchAll" ma:showField="CatchAllData" ma:web="{e60346e4-a40b-408d-9221-90cad8bc97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457832-655E-4EF8-8F8C-1FD3A8848B1E}">
  <ds:schemaRefs>
    <ds:schemaRef ds:uri="http://schemas.microsoft.com/sharepoint/v3/contenttype/forms"/>
  </ds:schemaRefs>
</ds:datastoreItem>
</file>

<file path=customXml/itemProps2.xml><?xml version="1.0" encoding="utf-8"?>
<ds:datastoreItem xmlns:ds="http://schemas.openxmlformats.org/officeDocument/2006/customXml" ds:itemID="{11C772BA-481F-4A5B-A6A2-A00CCE95321C}">
  <ds:schemaRefs>
    <ds:schemaRef ds:uri="33c199bd-0fd1-43d0-adf8-ccae5ac912c5"/>
    <ds:schemaRef ds:uri="5cfc6a5f-1b4f-4a4e-8fe8-691936a3ca21"/>
    <ds:schemaRef ds:uri="9a15ce44-35a5-4dfb-ac24-149198e85791"/>
    <ds:schemaRef ds:uri="a785ad58-1d57-4f8a-aa71-77170459bd0d"/>
    <ds:schemaRef ds:uri="a7c2df03-2c57-4563-bd1b-d20ca5577cf1"/>
    <ds:schemaRef ds:uri="e60346e4-a40b-408d-9221-90cad8bc97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17CA65-BB3C-41D7-B71B-38D180DE5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c199bd-0fd1-43d0-adf8-ccae5ac912c5"/>
    <ds:schemaRef ds:uri="e60346e4-a40b-408d-9221-90cad8bc9704"/>
    <ds:schemaRef ds:uri="a7c2df03-2c57-4563-bd1b-d20ca5577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742</TotalTime>
  <Words>575</Words>
  <Application>Microsoft Office PowerPoint</Application>
  <PresentationFormat>Widescreen</PresentationFormat>
  <Paragraphs>78</Paragraphs>
  <Slides>13</Slides>
  <Notes>8</Notes>
  <HiddenSlides>0</HiddenSlides>
  <MMClips>0</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1_Custom Design</vt:lpstr>
      <vt:lpstr>2_ACC 16:9 Master</vt:lpstr>
      <vt:lpstr>3_ACC 16:9 Master</vt:lpstr>
      <vt:lpstr>4_ACC 16:9 Master</vt:lpstr>
      <vt:lpstr>5_ACC 16:9 Master</vt:lpstr>
      <vt:lpstr>Custom Design</vt:lpstr>
      <vt:lpstr>2_Custom Design</vt:lpstr>
      <vt:lpstr>3_Custom Design</vt:lpstr>
      <vt:lpstr>PowerPoint Presentation</vt:lpstr>
      <vt:lpstr>Disclosures</vt:lpstr>
      <vt:lpstr>Objectives: Stepwise Device therapy</vt:lpstr>
      <vt:lpstr> The 3 Buckets</vt:lpstr>
      <vt:lpstr>Case Presentation</vt:lpstr>
      <vt:lpstr>Questions to consider</vt:lpstr>
      <vt:lpstr>Case Presentation</vt:lpstr>
      <vt:lpstr>Case Presentation</vt:lpstr>
      <vt:lpstr>Timing of Device Therapy?</vt:lpstr>
      <vt:lpstr>Case Presentation</vt:lpstr>
      <vt:lpstr>Case Presentation</vt:lpstr>
      <vt:lpstr>Key Messages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Martinez</dc:creator>
  <cp:lastModifiedBy>Jani, Milena</cp:lastModifiedBy>
  <cp:revision>19</cp:revision>
  <dcterms:created xsi:type="dcterms:W3CDTF">2022-05-12T15:51:26Z</dcterms:created>
  <dcterms:modified xsi:type="dcterms:W3CDTF">2025-11-26T17:03:35Z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0x01010026964F702268F24AB77AF102F953CB95</vt:lpwstr>
  </property>
  <property fmtid="{D5CDD505-2E9C-101B-9397-08002B2CF9AE}" pid="3" name="MediaServiceImageTags">
    <vt:lpwstr/>
  </property>
</Properties>
</file>